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6858000" cy="9144000"/>
  <p:embeddedFontLst>
    <p:embeddedFont>
      <p:font typeface="Tahoma"/>
      <p:regular r:id="rId42"/>
      <p:bold r:id="rId43"/>
    </p:embeddedFont>
    <p:embeddedFont>
      <p:font typeface="Candara"/>
      <p:regular r:id="rId44"/>
      <p:bold r:id="rId45"/>
      <p:italic r:id="rId46"/>
      <p:boldItalic r:id="rId47"/>
    </p:embeddedFont>
    <p:embeddedFont>
      <p:font typeface="PT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Tahoma-regular.fntdata"/><Relationship Id="rId41" Type="http://schemas.openxmlformats.org/officeDocument/2006/relationships/slide" Target="slides/slide36.xml"/><Relationship Id="rId44" Type="http://schemas.openxmlformats.org/officeDocument/2006/relationships/font" Target="fonts/Candara-regular.fntdata"/><Relationship Id="rId43" Type="http://schemas.openxmlformats.org/officeDocument/2006/relationships/font" Target="fonts/Tahoma-bold.fntdata"/><Relationship Id="rId46" Type="http://schemas.openxmlformats.org/officeDocument/2006/relationships/font" Target="fonts/Candara-italic.fntdata"/><Relationship Id="rId45" Type="http://schemas.openxmlformats.org/officeDocument/2006/relationships/font" Target="fonts/Candar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regular.fntdata"/><Relationship Id="rId47" Type="http://schemas.openxmlformats.org/officeDocument/2006/relationships/font" Target="fonts/Candara-boldItalic.fntdata"/><Relationship Id="rId49" Type="http://schemas.openxmlformats.org/officeDocument/2006/relationships/font" Target="fonts/PT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boldItalic.fntdata"/><Relationship Id="rId50" Type="http://schemas.openxmlformats.org/officeDocument/2006/relationships/font" Target="fonts/PT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1" name="Shape 11"/>
        <p:cNvGrpSpPr/>
        <p:nvPr/>
      </p:nvGrpSpPr>
      <p:grpSpPr>
        <a:xfrm>
          <a:off x="0" y="0"/>
          <a:ext cx="0" cy="0"/>
          <a:chOff x="0" y="0"/>
          <a:chExt cx="0" cy="0"/>
        </a:xfrm>
      </p:grpSpPr>
      <p:pic>
        <p:nvPicPr>
          <p:cNvPr descr="portada.jpg" id="12" name="Google Shape;12;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3" name="Google Shape;13;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57" name="Shape 57"/>
        <p:cNvGrpSpPr/>
        <p:nvPr/>
      </p:nvGrpSpPr>
      <p:grpSpPr>
        <a:xfrm>
          <a:off x="0" y="0"/>
          <a:ext cx="0" cy="0"/>
          <a:chOff x="0" y="0"/>
          <a:chExt cx="0" cy="0"/>
        </a:xfrm>
      </p:grpSpPr>
      <p:sp>
        <p:nvSpPr>
          <p:cNvPr id="58" name="Google Shape;58;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9" name="Google Shape;59;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0" name="Google Shape;60;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1" name="Shape 61"/>
        <p:cNvGrpSpPr/>
        <p:nvPr/>
      </p:nvGrpSpPr>
      <p:grpSpPr>
        <a:xfrm>
          <a:off x="0" y="0"/>
          <a:ext cx="0" cy="0"/>
          <a:chOff x="0" y="0"/>
          <a:chExt cx="0" cy="0"/>
        </a:xfrm>
      </p:grpSpPr>
      <p:pic>
        <p:nvPicPr>
          <p:cNvPr descr="LOGO-B.png" id="62" name="Google Shape;62;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3" name="Google Shape;63;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4" name="Google Shape;64;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 name="Google Shape;66;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 name="Google Shape;67;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 name="Google Shape;68;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0" name="Shape 70"/>
        <p:cNvGrpSpPr/>
        <p:nvPr/>
      </p:nvGrpSpPr>
      <p:grpSpPr>
        <a:xfrm>
          <a:off x="0" y="0"/>
          <a:ext cx="0" cy="0"/>
          <a:chOff x="0" y="0"/>
          <a:chExt cx="0" cy="0"/>
        </a:xfrm>
      </p:grpSpPr>
      <p:sp>
        <p:nvSpPr>
          <p:cNvPr id="71" name="Google Shape;71;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2" name="Google Shape;72;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3" name="Google Shape;73;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4" name="Shape 74"/>
        <p:cNvGrpSpPr/>
        <p:nvPr/>
      </p:nvGrpSpPr>
      <p:grpSpPr>
        <a:xfrm>
          <a:off x="0" y="0"/>
          <a:ext cx="0" cy="0"/>
          <a:chOff x="0" y="0"/>
          <a:chExt cx="0" cy="0"/>
        </a:xfrm>
      </p:grpSpPr>
      <p:pic>
        <p:nvPicPr>
          <p:cNvPr descr="LOGO-B.png" id="75" name="Google Shape;75;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76" name="Google Shape;76;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77" name="Google Shape;7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 name="Google Shape;79;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 name="Google Shape;80;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3" name="Shape 83"/>
        <p:cNvGrpSpPr/>
        <p:nvPr/>
      </p:nvGrpSpPr>
      <p:grpSpPr>
        <a:xfrm>
          <a:off x="0" y="0"/>
          <a:ext cx="0" cy="0"/>
          <a:chOff x="0" y="0"/>
          <a:chExt cx="0" cy="0"/>
        </a:xfrm>
      </p:grpSpPr>
      <p:sp>
        <p:nvSpPr>
          <p:cNvPr id="84" name="Google Shape;84;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5" name="Google Shape;85;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86" name="Google Shape;86;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87" name="Shape 87"/>
        <p:cNvGrpSpPr/>
        <p:nvPr/>
      </p:nvGrpSpPr>
      <p:grpSpPr>
        <a:xfrm>
          <a:off x="0" y="0"/>
          <a:ext cx="0" cy="0"/>
          <a:chOff x="0" y="0"/>
          <a:chExt cx="0" cy="0"/>
        </a:xfrm>
      </p:grpSpPr>
      <p:pic>
        <p:nvPicPr>
          <p:cNvPr descr="LOGO-B.png" id="88" name="Google Shape;88;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9" name="Google Shape;89;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0" name="Google Shape;90;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 name="Google Shape;92;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 name="Google Shape;93;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 name="Google Shape;95;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96" name="Shape 96"/>
        <p:cNvGrpSpPr/>
        <p:nvPr/>
      </p:nvGrpSpPr>
      <p:grpSpPr>
        <a:xfrm>
          <a:off x="0" y="0"/>
          <a:ext cx="0" cy="0"/>
          <a:chOff x="0" y="0"/>
          <a:chExt cx="0" cy="0"/>
        </a:xfrm>
      </p:grpSpPr>
      <p:sp>
        <p:nvSpPr>
          <p:cNvPr id="97" name="Google Shape;97;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98" name="Google Shape;98;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99" name="Google Shape;99;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0" name="Shape 100"/>
        <p:cNvGrpSpPr/>
        <p:nvPr/>
      </p:nvGrpSpPr>
      <p:grpSpPr>
        <a:xfrm>
          <a:off x="0" y="0"/>
          <a:ext cx="0" cy="0"/>
          <a:chOff x="0" y="0"/>
          <a:chExt cx="0" cy="0"/>
        </a:xfrm>
      </p:grpSpPr>
      <p:pic>
        <p:nvPicPr>
          <p:cNvPr descr="LOGO-B.png" id="101" name="Google Shape;101;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2" name="Google Shape;102;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3" name="Google Shape;10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 name="Google Shape;105;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 name="Google Shape;106;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 name="Google Shape;107;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09" name="Shape 109"/>
        <p:cNvGrpSpPr/>
        <p:nvPr/>
      </p:nvGrpSpPr>
      <p:grpSpPr>
        <a:xfrm>
          <a:off x="0" y="0"/>
          <a:ext cx="0" cy="0"/>
          <a:chOff x="0" y="0"/>
          <a:chExt cx="0" cy="0"/>
        </a:xfrm>
      </p:grpSpPr>
      <p:sp>
        <p:nvSpPr>
          <p:cNvPr id="110" name="Google Shape;110;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1" name="Google Shape;111;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2" name="Google Shape;112;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3" name="Shape 113"/>
        <p:cNvGrpSpPr/>
        <p:nvPr/>
      </p:nvGrpSpPr>
      <p:grpSpPr>
        <a:xfrm>
          <a:off x="0" y="0"/>
          <a:ext cx="0" cy="0"/>
          <a:chOff x="0" y="0"/>
          <a:chExt cx="0" cy="0"/>
        </a:xfrm>
      </p:grpSpPr>
      <p:pic>
        <p:nvPicPr>
          <p:cNvPr descr="LOGO-B.png" id="114" name="Google Shape;114;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5" name="Google Shape;115;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6" name="Google Shape;116;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7" name="Google Shape;117;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4" name="Shape 14"/>
        <p:cNvGrpSpPr/>
        <p:nvPr/>
      </p:nvGrpSpPr>
      <p:grpSpPr>
        <a:xfrm>
          <a:off x="0" y="0"/>
          <a:ext cx="0" cy="0"/>
          <a:chOff x="0" y="0"/>
          <a:chExt cx="0" cy="0"/>
        </a:xfrm>
      </p:grpSpPr>
      <p:sp>
        <p:nvSpPr>
          <p:cNvPr id="15" name="Google Shape;15;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 name="Google Shape;16;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17" name="Google Shape;17;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2" name="Shape 122"/>
        <p:cNvGrpSpPr/>
        <p:nvPr/>
      </p:nvGrpSpPr>
      <p:grpSpPr>
        <a:xfrm>
          <a:off x="0" y="0"/>
          <a:ext cx="0" cy="0"/>
          <a:chOff x="0" y="0"/>
          <a:chExt cx="0" cy="0"/>
        </a:xfrm>
      </p:grpSpPr>
      <p:sp>
        <p:nvSpPr>
          <p:cNvPr id="123" name="Google Shape;123;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4" name="Google Shape;124;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5" name="Google Shape;125;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26" name="Shape 126"/>
        <p:cNvGrpSpPr/>
        <p:nvPr/>
      </p:nvGrpSpPr>
      <p:grpSpPr>
        <a:xfrm>
          <a:off x="0" y="0"/>
          <a:ext cx="0" cy="0"/>
          <a:chOff x="0" y="0"/>
          <a:chExt cx="0" cy="0"/>
        </a:xfrm>
      </p:grpSpPr>
      <p:pic>
        <p:nvPicPr>
          <p:cNvPr descr="LOGO-B.png" id="127" name="Google Shape;127;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5" name="Shape 135"/>
        <p:cNvGrpSpPr/>
        <p:nvPr/>
      </p:nvGrpSpPr>
      <p:grpSpPr>
        <a:xfrm>
          <a:off x="0" y="0"/>
          <a:ext cx="0" cy="0"/>
          <a:chOff x="0" y="0"/>
          <a:chExt cx="0" cy="0"/>
        </a:xfrm>
      </p:grpSpPr>
      <p:sp>
        <p:nvSpPr>
          <p:cNvPr id="136" name="Google Shape;136;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37" name="Google Shape;137;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38" name="Google Shape;138;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39" name="Shape 139"/>
        <p:cNvGrpSpPr/>
        <p:nvPr/>
      </p:nvGrpSpPr>
      <p:grpSpPr>
        <a:xfrm>
          <a:off x="0" y="0"/>
          <a:ext cx="0" cy="0"/>
          <a:chOff x="0" y="0"/>
          <a:chExt cx="0" cy="0"/>
        </a:xfrm>
      </p:grpSpPr>
      <p:pic>
        <p:nvPicPr>
          <p:cNvPr descr="LOGO-B.png" id="140" name="Google Shape;140;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1" name="Google Shape;141;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2" name="Google Shape;142;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18" name="Shape 18"/>
        <p:cNvGrpSpPr/>
        <p:nvPr/>
      </p:nvGrpSpPr>
      <p:grpSpPr>
        <a:xfrm>
          <a:off x="0" y="0"/>
          <a:ext cx="0" cy="0"/>
          <a:chOff x="0" y="0"/>
          <a:chExt cx="0" cy="0"/>
        </a:xfrm>
      </p:grpSpPr>
      <p:pic>
        <p:nvPicPr>
          <p:cNvPr descr="LOGO-B.png" id="19" name="Google Shape;19;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0" name="Google Shape;20;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 name="Google Shape;21;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 name="Google Shape;22;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 name="Google Shape;23;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 name="Google Shape;24;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jpg" id="25" name="Google Shape;25;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26" name="Google Shape;26;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27" name="Shape 27"/>
        <p:cNvGrpSpPr/>
        <p:nvPr/>
      </p:nvGrpSpPr>
      <p:grpSpPr>
        <a:xfrm>
          <a:off x="0" y="0"/>
          <a:ext cx="0" cy="0"/>
          <a:chOff x="0" y="0"/>
          <a:chExt cx="0" cy="0"/>
        </a:xfrm>
      </p:grpSpPr>
      <p:sp>
        <p:nvSpPr>
          <p:cNvPr id="28" name="Google Shape;28;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33" name="Google Shape;33;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4" name="Shape 34"/>
        <p:cNvGrpSpPr/>
        <p:nvPr/>
      </p:nvGrpSpPr>
      <p:grpSpPr>
        <a:xfrm>
          <a:off x="0" y="0"/>
          <a:ext cx="0" cy="0"/>
          <a:chOff x="0" y="0"/>
          <a:chExt cx="0" cy="0"/>
        </a:xfrm>
      </p:grpSpPr>
      <p:sp>
        <p:nvSpPr>
          <p:cNvPr id="35" name="Google Shape;35;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0" name="Shape 40"/>
        <p:cNvGrpSpPr/>
        <p:nvPr/>
      </p:nvGrpSpPr>
      <p:grpSpPr>
        <a:xfrm>
          <a:off x="0" y="0"/>
          <a:ext cx="0" cy="0"/>
          <a:chOff x="0" y="0"/>
          <a:chExt cx="0" cy="0"/>
        </a:xfrm>
      </p:grpSpPr>
      <p:pic>
        <p:nvPicPr>
          <p:cNvPr descr="ppt institucional-actualizado[1].jpg" id="41" name="Google Shape;41;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2" name="Shape 42"/>
        <p:cNvGrpSpPr/>
        <p:nvPr/>
      </p:nvGrpSpPr>
      <p:grpSpPr>
        <a:xfrm>
          <a:off x="0" y="0"/>
          <a:ext cx="0" cy="0"/>
          <a:chOff x="0" y="0"/>
          <a:chExt cx="0" cy="0"/>
        </a:xfrm>
      </p:grpSpPr>
      <p:sp>
        <p:nvSpPr>
          <p:cNvPr id="43" name="Google Shape;43;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4" name="Shape 44"/>
        <p:cNvGrpSpPr/>
        <p:nvPr/>
      </p:nvGrpSpPr>
      <p:grpSpPr>
        <a:xfrm>
          <a:off x="0" y="0"/>
          <a:ext cx="0" cy="0"/>
          <a:chOff x="0" y="0"/>
          <a:chExt cx="0" cy="0"/>
        </a:xfrm>
      </p:grpSpPr>
      <p:sp>
        <p:nvSpPr>
          <p:cNvPr id="45" name="Google Shape;45;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46" name="Google Shape;46;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47" name="Google Shape;47;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48" name="Shape 48"/>
        <p:cNvGrpSpPr/>
        <p:nvPr/>
      </p:nvGrpSpPr>
      <p:grpSpPr>
        <a:xfrm>
          <a:off x="0" y="0"/>
          <a:ext cx="0" cy="0"/>
          <a:chOff x="0" y="0"/>
          <a:chExt cx="0" cy="0"/>
        </a:xfrm>
      </p:grpSpPr>
      <p:pic>
        <p:nvPicPr>
          <p:cNvPr descr="LOGO-B.png" id="49" name="Google Shape;49;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0" name="Google Shape;50;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1" name="Google Shape;5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2" name="Google Shape;52;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 name="Google Shape;55;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 name="Google Shape;56;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p:nvPr/>
        </p:nvSpPr>
        <p:spPr>
          <a:xfrm>
            <a:off x="1724396" y="5853056"/>
            <a:ext cx="177318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2800" u="none" cap="none" strike="noStrike">
                <a:solidFill>
                  <a:srgbClr val="0A253E"/>
                </a:solidFill>
                <a:latin typeface="Candara"/>
                <a:ea typeface="Candara"/>
                <a:cs typeface="Candara"/>
                <a:sym typeface="Candara"/>
              </a:rPr>
              <a:t>PBY3101</a:t>
            </a:r>
            <a:endParaRPr b="1" sz="2800">
              <a:solidFill>
                <a:srgbClr val="0A253E"/>
              </a:solidFill>
              <a:latin typeface="Candara"/>
              <a:ea typeface="Candara"/>
              <a:cs typeface="Candara"/>
              <a:sym typeface="Candara"/>
            </a:endParaRPr>
          </a:p>
        </p:txBody>
      </p:sp>
      <p:sp>
        <p:nvSpPr>
          <p:cNvPr id="153" name="Google Shape;153;p25"/>
          <p:cNvSpPr/>
          <p:nvPr/>
        </p:nvSpPr>
        <p:spPr>
          <a:xfrm>
            <a:off x="1386402" y="6326352"/>
            <a:ext cx="2449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rgbClr val="7F7F7F"/>
                </a:solidFill>
                <a:latin typeface="Candara"/>
                <a:ea typeface="Candara"/>
                <a:cs typeface="Candara"/>
                <a:sym typeface="Candara"/>
              </a:rPr>
              <a:t>Primer semestre 2018</a:t>
            </a:r>
            <a:endParaRPr sz="1800">
              <a:solidFill>
                <a:srgbClr val="7F7F7F"/>
              </a:solidFill>
              <a:latin typeface="Candara"/>
              <a:ea typeface="Candara"/>
              <a:cs typeface="Candara"/>
              <a:sym typeface="Candara"/>
            </a:endParaRPr>
          </a:p>
        </p:txBody>
      </p:sp>
      <p:sp>
        <p:nvSpPr>
          <p:cNvPr id="154" name="Google Shape;154;p25"/>
          <p:cNvSpPr/>
          <p:nvPr/>
        </p:nvSpPr>
        <p:spPr>
          <a:xfrm>
            <a:off x="1024235" y="3792844"/>
            <a:ext cx="3173506"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400">
                <a:solidFill>
                  <a:srgbClr val="17365D"/>
                </a:solidFill>
                <a:latin typeface="Calibri"/>
                <a:ea typeface="Calibri"/>
                <a:cs typeface="Calibri"/>
                <a:sym typeface="Calibri"/>
              </a:rPr>
              <a:t>Uso de Variables de tipo compuestas y LOB</a:t>
            </a:r>
            <a:endParaRPr b="1" sz="2400">
              <a:solidFill>
                <a:srgbClr val="17365D"/>
              </a:solidFill>
              <a:latin typeface="Candara"/>
              <a:ea typeface="Candara"/>
              <a:cs typeface="Candara"/>
              <a:sym typeface="Candara"/>
            </a:endParaRPr>
          </a:p>
        </p:txBody>
      </p:sp>
      <p:sp>
        <p:nvSpPr>
          <p:cNvPr id="155" name="Google Shape;155;p25"/>
          <p:cNvSpPr/>
          <p:nvPr/>
        </p:nvSpPr>
        <p:spPr>
          <a:xfrm>
            <a:off x="1386402" y="520700"/>
            <a:ext cx="2429537" cy="72943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lang="es-ES" sz="1800">
                <a:solidFill>
                  <a:srgbClr val="17365D"/>
                </a:solidFill>
                <a:latin typeface="Calibri"/>
                <a:ea typeface="Calibri"/>
                <a:cs typeface="Calibri"/>
                <a:sym typeface="Calibri"/>
              </a:rPr>
              <a:t>Gestionando mis primeros procesos</a:t>
            </a:r>
            <a:endParaRPr b="1" sz="1800">
              <a:solidFill>
                <a:srgbClr val="17365D"/>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34"/>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24" name="Google Shape;224;p34"/>
          <p:cNvSpPr/>
          <p:nvPr/>
        </p:nvSpPr>
        <p:spPr>
          <a:xfrm>
            <a:off x="4571989" y="1277382"/>
            <a:ext cx="4051200" cy="5165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1800">
                <a:solidFill>
                  <a:srgbClr val="17365D"/>
                </a:solidFill>
                <a:latin typeface="Calibri"/>
                <a:ea typeface="Calibri"/>
                <a:cs typeface="Calibri"/>
                <a:sym typeface="Calibri"/>
              </a:rPr>
              <a:t>Registros usando Atributo %ROWTYPE</a:t>
            </a:r>
            <a:endParaRPr b="1" sz="1800">
              <a:solidFill>
                <a:srgbClr val="17365D"/>
              </a:solidFill>
              <a:latin typeface="Calibri"/>
              <a:ea typeface="Calibri"/>
              <a:cs typeface="Calibri"/>
              <a:sym typeface="Calibri"/>
            </a:endParaRPr>
          </a:p>
          <a:p>
            <a:pPr indent="-342900" lvl="0" marL="34290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El atributo %ROWTYPE es usado para declarar un registro que almacena una fila completa de una tabla o vista.</a:t>
            </a:r>
            <a:endParaRPr sz="18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Declara una variable de acuerdo a una colección de columnas de una tabla o columna de Base de Datos.</a:t>
            </a:r>
            <a:endParaRPr sz="18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Los campos en el registro toman los nombres y tipos de dato desde las columnas de la tabla o vista a la que se referencia.</a:t>
            </a:r>
            <a:endParaRPr sz="18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Es precedido con el nombre de la tabla o vista de la Base de Datos.</a:t>
            </a:r>
            <a:endParaRPr/>
          </a:p>
          <a:p>
            <a:pPr indent="-342900" lvl="0" marL="34290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El registro también almacena una fila completa obtenidas desde un cursor o variable cursor. </a:t>
            </a:r>
            <a:endParaRPr sz="1800">
              <a:solidFill>
                <a:srgbClr val="0F243E"/>
              </a:solidFill>
              <a:latin typeface="Calibri"/>
              <a:ea typeface="Calibri"/>
              <a:cs typeface="Calibri"/>
              <a:sym typeface="Calibri"/>
            </a:endParaRPr>
          </a:p>
        </p:txBody>
      </p:sp>
      <p:pic>
        <p:nvPicPr>
          <p:cNvPr id="225" name="Google Shape;225;p34"/>
          <p:cNvPicPr preferRelativeResize="0"/>
          <p:nvPr/>
        </p:nvPicPr>
        <p:blipFill rotWithShape="1">
          <a:blip r:embed="rId3">
            <a:alphaModFix/>
          </a:blip>
          <a:srcRect b="0" l="0" r="0" t="0"/>
          <a:stretch/>
        </p:blipFill>
        <p:spPr>
          <a:xfrm>
            <a:off x="591671" y="2088228"/>
            <a:ext cx="3980329" cy="33043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35"/>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32" name="Google Shape;232;p35"/>
          <p:cNvSpPr/>
          <p:nvPr/>
        </p:nvSpPr>
        <p:spPr>
          <a:xfrm>
            <a:off x="524435" y="1349108"/>
            <a:ext cx="4719918" cy="490903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1800">
                <a:solidFill>
                  <a:srgbClr val="0F243E"/>
                </a:solidFill>
                <a:latin typeface="Calibri"/>
                <a:ea typeface="Calibri"/>
                <a:cs typeface="Calibri"/>
                <a:sym typeface="Calibri"/>
              </a:rPr>
              <a:t>En la sintaxis para definir el Tipo Registro:</a:t>
            </a:r>
            <a:endParaRPr sz="16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  </a:t>
            </a:r>
            <a:r>
              <a:rPr b="1" lang="es-ES" sz="1800">
                <a:solidFill>
                  <a:srgbClr val="17365D"/>
                </a:solidFill>
                <a:latin typeface="Calibri"/>
                <a:ea typeface="Calibri"/>
                <a:cs typeface="Calibri"/>
                <a:sym typeface="Calibri"/>
              </a:rPr>
              <a:t>identificador: </a:t>
            </a:r>
            <a:r>
              <a:rPr lang="es-ES" sz="1800">
                <a:solidFill>
                  <a:srgbClr val="0F243E"/>
                </a:solidFill>
                <a:latin typeface="Calibri"/>
                <a:ea typeface="Calibri"/>
                <a:cs typeface="Calibri"/>
                <a:sym typeface="Calibri"/>
              </a:rPr>
              <a:t>es el nombre escogido para el registro.</a:t>
            </a:r>
            <a:endParaRPr sz="16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  </a:t>
            </a:r>
            <a:r>
              <a:rPr b="1" lang="es-ES" sz="1800">
                <a:solidFill>
                  <a:srgbClr val="17365D"/>
                </a:solidFill>
                <a:latin typeface="Calibri"/>
                <a:ea typeface="Calibri"/>
                <a:cs typeface="Calibri"/>
                <a:sym typeface="Calibri"/>
              </a:rPr>
              <a:t>referencia: </a:t>
            </a:r>
            <a:r>
              <a:rPr lang="es-ES" sz="1800">
                <a:solidFill>
                  <a:srgbClr val="0F243E"/>
                </a:solidFill>
                <a:latin typeface="Calibri"/>
                <a:ea typeface="Calibri"/>
                <a:cs typeface="Calibri"/>
                <a:sym typeface="Calibri"/>
              </a:rPr>
              <a:t>es el nombre de la tabla, vista, cursor o variable cursor, sobre el que el registro está basado. La tabla o vista debe existir para que esta referencia sea válida.</a:t>
            </a:r>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En el ejemplo, se declara la </a:t>
            </a:r>
            <a:r>
              <a:rPr i="1" lang="es-ES" sz="1800">
                <a:solidFill>
                  <a:srgbClr val="0F243E"/>
                </a:solidFill>
                <a:latin typeface="Calibri"/>
                <a:ea typeface="Calibri"/>
                <a:cs typeface="Calibri"/>
                <a:sym typeface="Calibri"/>
              </a:rPr>
              <a:t>variable registro_emp</a:t>
            </a:r>
            <a:r>
              <a:rPr lang="es-ES" sz="1800">
                <a:solidFill>
                  <a:srgbClr val="0F243E"/>
                </a:solidFill>
                <a:latin typeface="Calibri"/>
                <a:ea typeface="Calibri"/>
                <a:cs typeface="Calibri"/>
                <a:sym typeface="Calibri"/>
              </a:rPr>
              <a:t> que será un registro cuyos campos serán todas las columnas (nombres y tipos de datos) de la tabla employees. </a:t>
            </a:r>
            <a:endParaRPr sz="1800">
              <a:solidFill>
                <a:srgbClr val="0F243E"/>
              </a:solidFill>
              <a:latin typeface="Calibri"/>
              <a:ea typeface="Calibri"/>
              <a:cs typeface="Calibri"/>
              <a:sym typeface="Calibri"/>
            </a:endParaRPr>
          </a:p>
          <a:p>
            <a:pPr indent="0" lvl="0" marL="0" marR="0" rtl="0" algn="just">
              <a:spcBef>
                <a:spcPts val="0"/>
              </a:spcBef>
              <a:spcAft>
                <a:spcPts val="0"/>
              </a:spcAft>
              <a:buNone/>
            </a:pPr>
            <a:r>
              <a:t/>
            </a:r>
            <a:endParaRPr sz="1800">
              <a:solidFill>
                <a:srgbClr val="0F243E"/>
              </a:solidFill>
              <a:latin typeface="Calibri"/>
              <a:ea typeface="Calibri"/>
              <a:cs typeface="Calibri"/>
              <a:sym typeface="Calibri"/>
            </a:endParaRPr>
          </a:p>
          <a:p>
            <a:pPr indent="0" lvl="0" marL="0" marR="0" rtl="0" algn="just">
              <a:spcBef>
                <a:spcPts val="0"/>
              </a:spcBef>
              <a:spcAft>
                <a:spcPts val="0"/>
              </a:spcAft>
              <a:buNone/>
            </a:pPr>
            <a:r>
              <a:rPr lang="es-ES" sz="1800">
                <a:solidFill>
                  <a:srgbClr val="0F243E"/>
                </a:solidFill>
                <a:latin typeface="Calibri"/>
                <a:ea typeface="Calibri"/>
                <a:cs typeface="Calibri"/>
                <a:sym typeface="Calibri"/>
              </a:rPr>
              <a:t>Si posteriormente se quiere referenciar algunos de los campos del registro se debe hacer mención al </a:t>
            </a:r>
            <a:r>
              <a:rPr i="1" lang="es-ES" sz="1800">
                <a:solidFill>
                  <a:srgbClr val="0F243E"/>
                </a:solidFill>
                <a:latin typeface="Calibri"/>
                <a:ea typeface="Calibri"/>
                <a:cs typeface="Calibri"/>
                <a:sym typeface="Calibri"/>
              </a:rPr>
              <a:t>registro.campo.</a:t>
            </a:r>
            <a:r>
              <a:rPr lang="es-ES" sz="1800">
                <a:solidFill>
                  <a:srgbClr val="0F243E"/>
                </a:solidFill>
                <a:latin typeface="Calibri"/>
                <a:ea typeface="Calibri"/>
                <a:cs typeface="Calibri"/>
                <a:sym typeface="Calibri"/>
              </a:rPr>
              <a:t> En este caso se está haciendo referencia al salario. </a:t>
            </a:r>
            <a:endParaRPr sz="1800">
              <a:solidFill>
                <a:srgbClr val="0F243E"/>
              </a:solidFill>
              <a:latin typeface="Calibri"/>
              <a:ea typeface="Calibri"/>
              <a:cs typeface="Calibri"/>
              <a:sym typeface="Calibri"/>
            </a:endParaRPr>
          </a:p>
        </p:txBody>
      </p:sp>
      <p:pic>
        <p:nvPicPr>
          <p:cNvPr id="233" name="Google Shape;233;p35"/>
          <p:cNvPicPr preferRelativeResize="0"/>
          <p:nvPr/>
        </p:nvPicPr>
        <p:blipFill rotWithShape="1">
          <a:blip r:embed="rId3">
            <a:alphaModFix/>
          </a:blip>
          <a:srcRect b="0" l="0" r="0" t="0"/>
          <a:stretch/>
        </p:blipFill>
        <p:spPr>
          <a:xfrm>
            <a:off x="5385003" y="2286844"/>
            <a:ext cx="3369031" cy="30335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36"/>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40" name="Google Shape;240;p36"/>
          <p:cNvSpPr/>
          <p:nvPr/>
        </p:nvSpPr>
        <p:spPr>
          <a:xfrm>
            <a:off x="531158" y="1852856"/>
            <a:ext cx="8081683" cy="3534301"/>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F243E"/>
                </a:solidFill>
                <a:latin typeface="Calibri"/>
                <a:ea typeface="Calibri"/>
                <a:cs typeface="Calibri"/>
                <a:sym typeface="Calibri"/>
              </a:rPr>
              <a:t>En el bloque del ejemplo que se presenta en la siguiente slide, se declara la variable reg_emp que es un registro cuyos campos son todas las columnas (nombres y tipos de datos) de la tabla employees. </a:t>
            </a:r>
            <a:endParaRPr sz="18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Este registro es utilizado para almacenar la fila completa del empleado 124. Los valores almacenados en los campos del registro son utilizados para insertar una nueva fila en la tabla empleados_retirados (creada con anterioridad). </a:t>
            </a:r>
            <a:endParaRPr/>
          </a:p>
          <a:p>
            <a:pPr indent="-342900" lvl="0" marL="342900" marR="0" rtl="0" algn="just">
              <a:lnSpc>
                <a:spcPct val="115000"/>
              </a:lnSpc>
              <a:spcBef>
                <a:spcPts val="1000"/>
              </a:spcBef>
              <a:spcAft>
                <a:spcPts val="0"/>
              </a:spcAft>
              <a:buClr>
                <a:srgbClr val="0F243E"/>
              </a:buClr>
              <a:buSzPts val="1800"/>
              <a:buFont typeface="Calibri"/>
              <a:buAutoNum type="arabicParenR"/>
            </a:pPr>
            <a:r>
              <a:rPr lang="es-ES" sz="1800">
                <a:solidFill>
                  <a:srgbClr val="0F243E"/>
                </a:solidFill>
                <a:latin typeface="Calibri"/>
                <a:ea typeface="Calibri"/>
                <a:cs typeface="Calibri"/>
                <a:sym typeface="Calibri"/>
              </a:rPr>
              <a:t>En el ejemplo existen dos opciones para insertar lo valores almacenados en el registro. Es referenciar cada campo del registro en forma explícita. Es utilizar el registro completo. Es referenciar cada campo del registro en forma explícita</a:t>
            </a:r>
            <a:endParaRPr sz="1800">
              <a:solidFill>
                <a:srgbClr val="0F243E"/>
              </a:solidFill>
              <a:latin typeface="Calibri"/>
              <a:ea typeface="Calibri"/>
              <a:cs typeface="Calibri"/>
              <a:sym typeface="Calibri"/>
            </a:endParaRPr>
          </a:p>
          <a:p>
            <a:pPr indent="-342900" lvl="0" marL="342900" marR="0" rtl="0" algn="just">
              <a:lnSpc>
                <a:spcPct val="115000"/>
              </a:lnSpc>
              <a:spcBef>
                <a:spcPts val="0"/>
              </a:spcBef>
              <a:spcAft>
                <a:spcPts val="0"/>
              </a:spcAft>
              <a:buClr>
                <a:srgbClr val="0F243E"/>
              </a:buClr>
              <a:buSzPts val="1800"/>
              <a:buFont typeface="Calibri"/>
              <a:buAutoNum type="arabicParenR"/>
            </a:pPr>
            <a:r>
              <a:rPr lang="es-ES" sz="1800">
                <a:solidFill>
                  <a:srgbClr val="0F243E"/>
                </a:solidFill>
                <a:latin typeface="Calibri"/>
                <a:ea typeface="Calibri"/>
                <a:cs typeface="Calibri"/>
                <a:sym typeface="Calibri"/>
              </a:rPr>
              <a:t>Es utilizar el registro completo.</a:t>
            </a:r>
            <a:endParaRPr sz="1800">
              <a:solidFill>
                <a:srgbClr val="0F243E"/>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37"/>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47" name="Google Shape;247;p37"/>
          <p:cNvSpPr/>
          <p:nvPr/>
        </p:nvSpPr>
        <p:spPr>
          <a:xfrm>
            <a:off x="662267" y="1145957"/>
            <a:ext cx="8088407" cy="220111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rgbClr val="17365D"/>
                </a:solidFill>
                <a:latin typeface="Calibri"/>
                <a:ea typeface="Calibri"/>
                <a:cs typeface="Calibri"/>
                <a:sym typeface="Calibri"/>
              </a:rPr>
              <a:t>Ventajas de usar Atributo %ROWTYPE</a:t>
            </a:r>
            <a:endParaRPr b="1" sz="1800">
              <a:solidFill>
                <a:srgbClr val="17365D"/>
              </a:solidFill>
              <a:latin typeface="Calibri"/>
              <a:ea typeface="Calibri"/>
              <a:cs typeface="Calibri"/>
              <a:sym typeface="Calibri"/>
            </a:endParaRPr>
          </a:p>
          <a:p>
            <a:pPr indent="-342900" lvl="0" marL="342900" marR="0" rtl="0" algn="just">
              <a:spcBef>
                <a:spcPts val="1000"/>
              </a:spcBef>
              <a:spcAft>
                <a:spcPts val="0"/>
              </a:spcAft>
              <a:buClr>
                <a:srgbClr val="0F243E"/>
              </a:buClr>
              <a:buSzPts val="1800"/>
              <a:buFont typeface="Noto Sans Symbols"/>
              <a:buChar char="−"/>
            </a:pPr>
            <a:r>
              <a:rPr lang="es-ES" sz="1800">
                <a:solidFill>
                  <a:srgbClr val="0F243E"/>
                </a:solidFill>
                <a:latin typeface="Calibri"/>
                <a:ea typeface="Calibri"/>
                <a:cs typeface="Calibri"/>
                <a:sym typeface="Calibri"/>
              </a:rPr>
              <a:t>El número y tipo de datos de las columnas de la Base de Datos no necesitan ser conocidas.</a:t>
            </a:r>
            <a:endParaRPr sz="1800">
              <a:solidFill>
                <a:srgbClr val="0F243E"/>
              </a:solidFill>
              <a:latin typeface="Calibri"/>
              <a:ea typeface="Calibri"/>
              <a:cs typeface="Calibri"/>
              <a:sym typeface="Calibri"/>
            </a:endParaRPr>
          </a:p>
          <a:p>
            <a:pPr indent="-342900" lvl="0" marL="342900" marR="0" rtl="0" algn="just">
              <a:spcBef>
                <a:spcPts val="0"/>
              </a:spcBef>
              <a:spcAft>
                <a:spcPts val="0"/>
              </a:spcAft>
              <a:buClr>
                <a:srgbClr val="0F243E"/>
              </a:buClr>
              <a:buSzPts val="1800"/>
              <a:buFont typeface="Noto Sans Symbols"/>
              <a:buChar char="−"/>
            </a:pPr>
            <a:r>
              <a:rPr lang="es-ES" sz="1800">
                <a:solidFill>
                  <a:srgbClr val="0F243E"/>
                </a:solidFill>
                <a:latin typeface="Calibri"/>
                <a:ea typeface="Calibri"/>
                <a:cs typeface="Calibri"/>
                <a:sym typeface="Calibri"/>
              </a:rPr>
              <a:t>El número y tipo de datos de las columnas de la tabla referenciada se pueden modificar en tiempo de ejecución del bloque PL/SQL.</a:t>
            </a:r>
            <a:endParaRPr sz="1800">
              <a:solidFill>
                <a:srgbClr val="0F243E"/>
              </a:solidFill>
              <a:latin typeface="Calibri"/>
              <a:ea typeface="Calibri"/>
              <a:cs typeface="Calibri"/>
              <a:sym typeface="Calibri"/>
            </a:endParaRPr>
          </a:p>
          <a:p>
            <a:pPr indent="-342900" lvl="0" marL="342900" marR="0" rtl="0" algn="just">
              <a:spcBef>
                <a:spcPts val="0"/>
              </a:spcBef>
              <a:spcAft>
                <a:spcPts val="0"/>
              </a:spcAft>
              <a:buClr>
                <a:srgbClr val="0F243E"/>
              </a:buClr>
              <a:buSzPts val="1800"/>
              <a:buFont typeface="Noto Sans Symbols"/>
              <a:buChar char="−"/>
            </a:pPr>
            <a:r>
              <a:rPr lang="es-ES" sz="1800">
                <a:solidFill>
                  <a:srgbClr val="0F243E"/>
                </a:solidFill>
                <a:latin typeface="Calibri"/>
                <a:ea typeface="Calibri"/>
                <a:cs typeface="Calibri"/>
                <a:sym typeface="Calibri"/>
              </a:rPr>
              <a:t>El atributo es útil cuando se recupera una fila con la sentencia SELECT *.</a:t>
            </a:r>
            <a:endParaRPr/>
          </a:p>
          <a:p>
            <a:pPr indent="-342900" lvl="0" marL="342900" marR="0" rtl="0" algn="just">
              <a:spcBef>
                <a:spcPts val="0"/>
              </a:spcBef>
              <a:spcAft>
                <a:spcPts val="0"/>
              </a:spcAft>
              <a:buClr>
                <a:srgbClr val="0F243E"/>
              </a:buClr>
              <a:buSzPts val="1800"/>
              <a:buFont typeface="Noto Sans Symbols"/>
              <a:buChar char="−"/>
            </a:pPr>
            <a:r>
              <a:rPr lang="es-ES" sz="1800">
                <a:solidFill>
                  <a:srgbClr val="0F243E"/>
                </a:solidFill>
                <a:latin typeface="Calibri"/>
                <a:ea typeface="Calibri"/>
                <a:cs typeface="Calibri"/>
                <a:sym typeface="Calibri"/>
              </a:rPr>
              <a:t>Simplifica las mantenciones. </a:t>
            </a:r>
            <a:endParaRPr sz="1800">
              <a:solidFill>
                <a:srgbClr val="0F243E"/>
              </a:solidFill>
              <a:latin typeface="Calibri"/>
              <a:ea typeface="Calibri"/>
              <a:cs typeface="Calibri"/>
              <a:sym typeface="Calibri"/>
            </a:endParaRPr>
          </a:p>
        </p:txBody>
      </p:sp>
      <p:pic>
        <p:nvPicPr>
          <p:cNvPr id="248" name="Google Shape;248;p37"/>
          <p:cNvPicPr preferRelativeResize="0"/>
          <p:nvPr/>
        </p:nvPicPr>
        <p:blipFill rotWithShape="1">
          <a:blip r:embed="rId3">
            <a:alphaModFix/>
          </a:blip>
          <a:srcRect b="0" l="0" r="0" t="0"/>
          <a:stretch/>
        </p:blipFill>
        <p:spPr>
          <a:xfrm>
            <a:off x="1725744" y="3446997"/>
            <a:ext cx="5692511" cy="27655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38"/>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55" name="Google Shape;255;p38"/>
          <p:cNvSpPr/>
          <p:nvPr/>
        </p:nvSpPr>
        <p:spPr>
          <a:xfrm>
            <a:off x="358588" y="1046032"/>
            <a:ext cx="4746812" cy="524143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rgbClr val="0F243E"/>
                </a:solidFill>
                <a:latin typeface="Calibri"/>
                <a:ea typeface="Calibri"/>
                <a:cs typeface="Calibri"/>
                <a:sym typeface="Calibri"/>
              </a:rPr>
              <a:t>Creación de Tablas INDEX BY</a:t>
            </a:r>
            <a:endParaRPr b="1"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Son tipos de datos compuestos (colecciones) definidas por el usuario. Usan una clave primaria para proveer un acceso a las filas similar a como se leen los valores de un arreglo.</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Son estructuras PL/SQL que pueden tener una columna para almacenar un valor y un identificador único para esa columna de datos:</a:t>
            </a:r>
            <a:endParaRPr sz="16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La clave primaria de tipo BINARY_INTEGER, PLS_INTEGER. También puede ser del tipo VARCHAR2 (o subtipos) que cumple la función de índice o identificador para la columna de datos.</a:t>
            </a:r>
            <a:endParaRPr/>
          </a:p>
          <a:p>
            <a:pPr indent="-342900" lvl="0" marL="342900" marR="0" rtl="0" algn="just">
              <a:spcBef>
                <a:spcPts val="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Una columna de datos escalares o records, la cual almacena los elementos de la tabla INDEX BY. </a:t>
            </a:r>
            <a:endParaRPr sz="1800">
              <a:solidFill>
                <a:srgbClr val="0F243E"/>
              </a:solidFill>
              <a:latin typeface="Calibri"/>
              <a:ea typeface="Calibri"/>
              <a:cs typeface="Calibri"/>
              <a:sym typeface="Calibri"/>
            </a:endParaRPr>
          </a:p>
        </p:txBody>
      </p:sp>
      <p:pic>
        <p:nvPicPr>
          <p:cNvPr id="256" name="Google Shape;256;p38"/>
          <p:cNvPicPr preferRelativeResize="0"/>
          <p:nvPr/>
        </p:nvPicPr>
        <p:blipFill rotWithShape="1">
          <a:blip r:embed="rId3">
            <a:alphaModFix/>
          </a:blip>
          <a:srcRect b="0" l="0" r="0" t="0"/>
          <a:stretch/>
        </p:blipFill>
        <p:spPr>
          <a:xfrm>
            <a:off x="5105400" y="2390192"/>
            <a:ext cx="3850341" cy="25531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39"/>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63" name="Google Shape;263;p39"/>
          <p:cNvSpPr/>
          <p:nvPr/>
        </p:nvSpPr>
        <p:spPr>
          <a:xfrm>
            <a:off x="564776" y="1056562"/>
            <a:ext cx="8014447" cy="2644314"/>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F243E"/>
                </a:solidFill>
                <a:latin typeface="Calibri"/>
                <a:ea typeface="Calibri"/>
                <a:cs typeface="Calibri"/>
                <a:sym typeface="Calibri"/>
              </a:rPr>
              <a:t>Al igual que el tamaño de una tabla de base de datos, el tamaño de una tabla INDEX BY no tiene restricciones, es decir, el número de filas en una tabla INDEX BY puede aumentar de forma dinámica, de modo que la tabla crece a medida que se agregan nuevas filas. Sin embargo, la clave primaria está restringido al valor máximo que un PLS_INTEGER puede contener.</a:t>
            </a:r>
            <a:endParaRPr sz="18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Los elementos que se encuentran en la tabla no guardan ningún orden en particular, no se almacenen de manera contigua en memoria. No son pobladas automáticamente cuando se declaran. Esto se debe programar en el bloque PL/SQL. </a:t>
            </a:r>
            <a:endParaRPr sz="1800">
              <a:solidFill>
                <a:srgbClr val="0F243E"/>
              </a:solidFill>
              <a:latin typeface="Calibri"/>
              <a:ea typeface="Calibri"/>
              <a:cs typeface="Calibri"/>
              <a:sym typeface="Calibri"/>
            </a:endParaRPr>
          </a:p>
        </p:txBody>
      </p:sp>
      <p:sp>
        <p:nvSpPr>
          <p:cNvPr id="264" name="Google Shape;264;p39"/>
          <p:cNvSpPr/>
          <p:nvPr/>
        </p:nvSpPr>
        <p:spPr>
          <a:xfrm>
            <a:off x="2272551" y="3770976"/>
            <a:ext cx="1912568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5" name="Google Shape;265;p39"/>
          <p:cNvPicPr preferRelativeResize="0"/>
          <p:nvPr/>
        </p:nvPicPr>
        <p:blipFill rotWithShape="1">
          <a:blip r:embed="rId3">
            <a:alphaModFix/>
          </a:blip>
          <a:srcRect b="0" l="0" r="0" t="0"/>
          <a:stretch/>
        </p:blipFill>
        <p:spPr>
          <a:xfrm>
            <a:off x="2561662" y="3700876"/>
            <a:ext cx="4020673" cy="25376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40"/>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72" name="Google Shape;272;p40"/>
          <p:cNvSpPr/>
          <p:nvPr/>
        </p:nvSpPr>
        <p:spPr>
          <a:xfrm>
            <a:off x="677850" y="1046025"/>
            <a:ext cx="7788300" cy="13044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F243E"/>
                </a:solidFill>
                <a:latin typeface="Calibri"/>
                <a:ea typeface="Calibri"/>
                <a:cs typeface="Calibri"/>
                <a:sym typeface="Calibri"/>
              </a:rPr>
              <a:t>Para poder trabajar con una tabla INDEX BY se deben efectuar dos pasos:</a:t>
            </a:r>
            <a:endParaRPr sz="18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1800"/>
              <a:buFont typeface="Calibri"/>
              <a:buAutoNum type="arabicParenR"/>
            </a:pPr>
            <a:r>
              <a:rPr lang="es-ES" sz="1800">
                <a:solidFill>
                  <a:srgbClr val="0F243E"/>
                </a:solidFill>
                <a:latin typeface="Calibri"/>
                <a:ea typeface="Calibri"/>
                <a:cs typeface="Calibri"/>
                <a:sym typeface="Calibri"/>
              </a:rPr>
              <a:t>Declarar un tipo de dato TABLE. </a:t>
            </a:r>
            <a:endParaRPr sz="18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1800"/>
              <a:buFont typeface="Calibri"/>
              <a:buAutoNum type="arabicParenR"/>
            </a:pPr>
            <a:r>
              <a:rPr lang="es-ES" sz="1800">
                <a:solidFill>
                  <a:srgbClr val="0F243E"/>
                </a:solidFill>
                <a:latin typeface="Calibri"/>
                <a:ea typeface="Calibri"/>
                <a:cs typeface="Calibri"/>
                <a:sym typeface="Calibri"/>
              </a:rPr>
              <a:t>Declarar una variable de ese tipo de dato. </a:t>
            </a:r>
            <a:endParaRPr/>
          </a:p>
        </p:txBody>
      </p:sp>
      <p:sp>
        <p:nvSpPr>
          <p:cNvPr id="273" name="Google Shape;273;p40"/>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4" name="Google Shape;274;p40"/>
          <p:cNvPicPr preferRelativeResize="0"/>
          <p:nvPr/>
        </p:nvPicPr>
        <p:blipFill rotWithShape="1">
          <a:blip r:embed="rId3">
            <a:alphaModFix/>
          </a:blip>
          <a:srcRect b="0" l="0" r="0" t="0"/>
          <a:stretch/>
        </p:blipFill>
        <p:spPr>
          <a:xfrm>
            <a:off x="1275537" y="2996823"/>
            <a:ext cx="6550652" cy="20403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41"/>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81" name="Google Shape;281;p41"/>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41"/>
          <p:cNvSpPr/>
          <p:nvPr/>
        </p:nvSpPr>
        <p:spPr>
          <a:xfrm>
            <a:off x="672350" y="1343475"/>
            <a:ext cx="8054700" cy="4770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rgbClr val="17365D"/>
                </a:solidFill>
                <a:latin typeface="Calibri"/>
                <a:ea typeface="Calibri"/>
                <a:cs typeface="Calibri"/>
                <a:sym typeface="Calibri"/>
              </a:rPr>
              <a:t>Sintaxis para declarar un tipo de dato TABLE</a:t>
            </a:r>
            <a:endParaRPr b="1" sz="1800">
              <a:solidFill>
                <a:srgbClr val="17365D"/>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nombre_tipo: </a:t>
            </a:r>
            <a:r>
              <a:rPr lang="es-ES" sz="1800">
                <a:solidFill>
                  <a:srgbClr val="0F243E"/>
                </a:solidFill>
                <a:latin typeface="Calibri"/>
                <a:ea typeface="Calibri"/>
                <a:cs typeface="Calibri"/>
                <a:sym typeface="Calibri"/>
              </a:rPr>
              <a:t>es el nombre del tipo es el nombre del tipo TABLE.</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tipo_columna: </a:t>
            </a:r>
            <a:r>
              <a:rPr lang="es-ES" sz="1800">
                <a:solidFill>
                  <a:srgbClr val="0F243E"/>
                </a:solidFill>
                <a:latin typeface="Calibri"/>
                <a:ea typeface="Calibri"/>
                <a:cs typeface="Calibri"/>
                <a:sym typeface="Calibri"/>
              </a:rPr>
              <a:t>tipo de dato escalar o compuesto como VARCHAR2, DATE, NUMBER o %TYPE (se puede usar el atributo %TYPE para proporcionar el tipo de dato columna).</a:t>
            </a:r>
            <a:endParaRPr sz="18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b="1" lang="es-ES" sz="1800">
                <a:solidFill>
                  <a:srgbClr val="17365D"/>
                </a:solidFill>
                <a:latin typeface="Calibri"/>
                <a:ea typeface="Calibri"/>
                <a:cs typeface="Calibri"/>
                <a:sym typeface="Calibri"/>
              </a:rPr>
              <a:t>Sintaxis para declarar una variable del tipo TABLE definido</a:t>
            </a:r>
            <a:endParaRPr b="1" sz="18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Estos no son tipos de datos predefinidos (para registros PL/SQL), como son para las variables escalares. Por eso se debe crear primero el tipo registro y entonces declarar un identificador usando el tipo.</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identificador: </a:t>
            </a:r>
            <a:r>
              <a:rPr lang="es-ES" sz="1800">
                <a:solidFill>
                  <a:srgbClr val="0F243E"/>
                </a:solidFill>
                <a:latin typeface="Calibri"/>
                <a:ea typeface="Calibri"/>
                <a:cs typeface="Calibri"/>
                <a:sym typeface="Calibri"/>
              </a:rPr>
              <a:t>es el nombre de la variable a la que se asociará el tipo Tabla PL/SQL.</a:t>
            </a:r>
            <a:endParaRPr sz="18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nombre_tipo: </a:t>
            </a:r>
            <a:r>
              <a:rPr lang="es-ES" sz="1800">
                <a:solidFill>
                  <a:srgbClr val="0F243E"/>
                </a:solidFill>
                <a:latin typeface="Calibri"/>
                <a:ea typeface="Calibri"/>
                <a:cs typeface="Calibri"/>
                <a:sym typeface="Calibri"/>
              </a:rPr>
              <a:t>es el tipo tabla PL/SQL (TABLE) definido anteriormente </a:t>
            </a:r>
            <a:endParaRPr sz="1800">
              <a:solidFill>
                <a:srgbClr val="0F243E"/>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42"/>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89" name="Google Shape;289;p42"/>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42"/>
          <p:cNvSpPr/>
          <p:nvPr/>
        </p:nvSpPr>
        <p:spPr>
          <a:xfrm>
            <a:off x="443753" y="1511932"/>
            <a:ext cx="3872753" cy="4323748"/>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F243E"/>
                </a:solidFill>
                <a:latin typeface="Calibri"/>
                <a:ea typeface="Calibri"/>
                <a:cs typeface="Calibri"/>
                <a:sym typeface="Calibri"/>
              </a:rPr>
              <a:t>En el ejemplo, se declara un tipo Tabla ename_tabla_type para almacenar el apellido de los empleados. Posteriormente se define la variable v_ename_tabla a la que se le asocia el tipo Tabla PL/SQL definido anteriormente.</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En la sintaxis para hacer referencia a elementos de la Tabla INDEX BY:</a:t>
            </a:r>
            <a:endParaRPr sz="1600">
              <a:solidFill>
                <a:srgbClr val="0F243E"/>
              </a:solidFill>
              <a:latin typeface="Calibri"/>
              <a:ea typeface="Calibri"/>
              <a:cs typeface="Calibri"/>
              <a:sym typeface="Calibri"/>
            </a:endParaRPr>
          </a:p>
          <a:p>
            <a:pPr indent="-285750" lvl="0" marL="285750" marR="0" rtl="0" algn="l">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índice: pertenece al tipo PLS_INTEGER que representa la fila de la tabla INDEX BY que se desea referenciar. </a:t>
            </a:r>
            <a:endParaRPr/>
          </a:p>
        </p:txBody>
      </p:sp>
      <p:pic>
        <p:nvPicPr>
          <p:cNvPr id="291" name="Google Shape;291;p42"/>
          <p:cNvPicPr preferRelativeResize="0"/>
          <p:nvPr/>
        </p:nvPicPr>
        <p:blipFill rotWithShape="1">
          <a:blip r:embed="rId3">
            <a:alphaModFix/>
          </a:blip>
          <a:srcRect b="0" l="0" r="0" t="0"/>
          <a:stretch/>
        </p:blipFill>
        <p:spPr>
          <a:xfrm>
            <a:off x="4494833" y="2053993"/>
            <a:ext cx="4437529" cy="323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43"/>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98" name="Google Shape;298;p43"/>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9" name="Google Shape;299;p43"/>
          <p:cNvSpPr/>
          <p:nvPr/>
        </p:nvSpPr>
        <p:spPr>
          <a:xfrm>
            <a:off x="4770498" y="1445732"/>
            <a:ext cx="3886200" cy="4998804"/>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rgbClr val="17365D"/>
                </a:solidFill>
                <a:latin typeface="Calibri"/>
                <a:ea typeface="Calibri"/>
                <a:cs typeface="Calibri"/>
                <a:sym typeface="Calibri"/>
              </a:rPr>
              <a:t>Referencia a Elementos de la Tabla INDEX BY</a:t>
            </a:r>
            <a:endParaRPr b="1" sz="18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En el ejemplo, primero se crea la tabla datos_tabla . Posteriormente,  en el bloque PL/SQL se crean dos tablas INDEX BY ename_tabla_type y hiredate_tabla_type . En la primera fila de la tabla BY ename_tabla_type  tendrá el valor CAMERON y en la fila 8 de la tabla  hiredate_tabla_type tendrá la fecha actual aumentada en 7 días (el ejemplo se ejecutó el 11/02/2014). Posteriormente se insertar en la tabla datos_tabla los valores almacenados en ambas tablas INDEX BY.</a:t>
            </a:r>
            <a:endParaRPr sz="1600">
              <a:solidFill>
                <a:srgbClr val="0F243E"/>
              </a:solidFill>
              <a:latin typeface="Calibri"/>
              <a:ea typeface="Calibri"/>
              <a:cs typeface="Calibri"/>
              <a:sym typeface="Calibri"/>
            </a:endParaRPr>
          </a:p>
        </p:txBody>
      </p:sp>
      <p:pic>
        <p:nvPicPr>
          <p:cNvPr id="300" name="Google Shape;300;p43"/>
          <p:cNvPicPr preferRelativeResize="0"/>
          <p:nvPr/>
        </p:nvPicPr>
        <p:blipFill rotWithShape="1">
          <a:blip r:embed="rId3">
            <a:alphaModFix/>
          </a:blip>
          <a:srcRect b="0" l="0" r="0" t="0"/>
          <a:stretch/>
        </p:blipFill>
        <p:spPr>
          <a:xfrm>
            <a:off x="736381" y="1849932"/>
            <a:ext cx="4034117" cy="41904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p:nvPr/>
        </p:nvSpPr>
        <p:spPr>
          <a:xfrm>
            <a:off x="739588" y="2878444"/>
            <a:ext cx="3173506"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400">
                <a:solidFill>
                  <a:schemeClr val="lt1"/>
                </a:solidFill>
                <a:latin typeface="Calibri"/>
                <a:ea typeface="Calibri"/>
                <a:cs typeface="Calibri"/>
                <a:sym typeface="Calibri"/>
              </a:rPr>
              <a:t>Uso de Variables de tipo compuestas y LOB</a:t>
            </a:r>
            <a:endParaRPr b="1" sz="2400">
              <a:solidFill>
                <a:schemeClr val="lt1"/>
              </a:solidFill>
              <a:latin typeface="Candara"/>
              <a:ea typeface="Candara"/>
              <a:cs typeface="Candara"/>
              <a:sym typeface="Candar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44"/>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07" name="Google Shape;307;p44"/>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44"/>
          <p:cNvSpPr/>
          <p:nvPr/>
        </p:nvSpPr>
        <p:spPr>
          <a:xfrm>
            <a:off x="537882" y="1046032"/>
            <a:ext cx="8068235" cy="499624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1800">
                <a:solidFill>
                  <a:srgbClr val="0F243E"/>
                </a:solidFill>
                <a:latin typeface="Calibri"/>
                <a:ea typeface="Calibri"/>
                <a:cs typeface="Calibri"/>
                <a:sym typeface="Calibri"/>
              </a:rPr>
              <a:t>Los métodos para manejar una Tabla INDEX BY son:</a:t>
            </a:r>
            <a:endParaRPr sz="16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17365D"/>
              </a:buClr>
              <a:buSzPts val="1800"/>
              <a:buFont typeface="Courier New"/>
              <a:buChar char="o"/>
            </a:pPr>
            <a:r>
              <a:rPr b="1" lang="es-ES" sz="1800">
                <a:solidFill>
                  <a:srgbClr val="17365D"/>
                </a:solidFill>
                <a:latin typeface="Calibri"/>
                <a:ea typeface="Calibri"/>
                <a:cs typeface="Calibri"/>
                <a:sym typeface="Calibri"/>
              </a:rPr>
              <a:t>EXISTS(n): </a:t>
            </a:r>
            <a:r>
              <a:rPr lang="es-ES" sz="1800">
                <a:solidFill>
                  <a:srgbClr val="0F243E"/>
                </a:solidFill>
                <a:latin typeface="Calibri"/>
                <a:ea typeface="Calibri"/>
                <a:cs typeface="Calibri"/>
                <a:sym typeface="Calibri"/>
              </a:rPr>
              <a:t>Devuelve TRUE si el elemento de la posición n en la tabla existe.</a:t>
            </a:r>
            <a:endParaRPr sz="16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17365D"/>
              </a:buClr>
              <a:buSzPts val="1800"/>
              <a:buFont typeface="Courier New"/>
              <a:buChar char="o"/>
            </a:pPr>
            <a:r>
              <a:rPr b="1" lang="es-ES" sz="1800">
                <a:solidFill>
                  <a:srgbClr val="17365D"/>
                </a:solidFill>
                <a:latin typeface="Calibri"/>
                <a:ea typeface="Calibri"/>
                <a:cs typeface="Calibri"/>
                <a:sym typeface="Calibri"/>
              </a:rPr>
              <a:t>COUNT: </a:t>
            </a:r>
            <a:r>
              <a:rPr lang="es-ES" sz="1800">
                <a:solidFill>
                  <a:srgbClr val="0F243E"/>
                </a:solidFill>
                <a:latin typeface="Calibri"/>
                <a:ea typeface="Calibri"/>
                <a:cs typeface="Calibri"/>
                <a:sym typeface="Calibri"/>
              </a:rPr>
              <a:t>Retorna el número de elementos que una tabla PL/SQL actualmente contiene.</a:t>
            </a:r>
            <a:endParaRPr sz="16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17365D"/>
              </a:buClr>
              <a:buSzPts val="1800"/>
              <a:buFont typeface="Courier New"/>
              <a:buChar char="o"/>
            </a:pPr>
            <a:r>
              <a:rPr b="1" lang="es-ES" sz="1800">
                <a:solidFill>
                  <a:srgbClr val="17365D"/>
                </a:solidFill>
                <a:latin typeface="Calibri"/>
                <a:ea typeface="Calibri"/>
                <a:cs typeface="Calibri"/>
                <a:sym typeface="Calibri"/>
              </a:rPr>
              <a:t>FIRST y LAST: </a:t>
            </a:r>
            <a:r>
              <a:rPr lang="es-ES" sz="1800">
                <a:solidFill>
                  <a:srgbClr val="0F243E"/>
                </a:solidFill>
                <a:latin typeface="Calibri"/>
                <a:ea typeface="Calibri"/>
                <a:cs typeface="Calibri"/>
                <a:sym typeface="Calibri"/>
              </a:rPr>
              <a:t>Devuelve el primer y último (el más pequeño y más grande) índice en una tabla PL/SQL. Devuelve NULL si la tabla está vacía.</a:t>
            </a:r>
            <a:endParaRPr sz="16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17365D"/>
              </a:buClr>
              <a:buSzPts val="1800"/>
              <a:buFont typeface="Courier New"/>
              <a:buChar char="o"/>
            </a:pPr>
            <a:r>
              <a:rPr b="1" lang="es-ES" sz="1800">
                <a:solidFill>
                  <a:srgbClr val="17365D"/>
                </a:solidFill>
                <a:latin typeface="Calibri"/>
                <a:ea typeface="Calibri"/>
                <a:cs typeface="Calibri"/>
                <a:sym typeface="Calibri"/>
              </a:rPr>
              <a:t>PRIOR(n): </a:t>
            </a:r>
            <a:r>
              <a:rPr lang="es-ES" sz="1800">
                <a:solidFill>
                  <a:srgbClr val="0F243E"/>
                </a:solidFill>
                <a:latin typeface="Calibri"/>
                <a:ea typeface="Calibri"/>
                <a:cs typeface="Calibri"/>
                <a:sym typeface="Calibri"/>
              </a:rPr>
              <a:t>Devuelve el número del índice que precede al índice n en una tabla PL/SQL.</a:t>
            </a:r>
            <a:endParaRPr sz="16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17365D"/>
              </a:buClr>
              <a:buSzPts val="1800"/>
              <a:buFont typeface="Courier New"/>
              <a:buChar char="o"/>
            </a:pPr>
            <a:r>
              <a:rPr b="1" lang="es-ES" sz="1800">
                <a:solidFill>
                  <a:srgbClr val="17365D"/>
                </a:solidFill>
                <a:latin typeface="Calibri"/>
                <a:ea typeface="Calibri"/>
                <a:cs typeface="Calibri"/>
                <a:sym typeface="Calibri"/>
              </a:rPr>
              <a:t>NEXT(n): </a:t>
            </a:r>
            <a:r>
              <a:rPr lang="es-ES" sz="1800">
                <a:solidFill>
                  <a:srgbClr val="0F243E"/>
                </a:solidFill>
                <a:latin typeface="Calibri"/>
                <a:ea typeface="Calibri"/>
                <a:cs typeface="Calibri"/>
                <a:sym typeface="Calibri"/>
              </a:rPr>
              <a:t>Devuelve el número del índice que sigue al índice n en una tabla PL/SQL.</a:t>
            </a:r>
            <a:endParaRPr sz="16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17365D"/>
              </a:buClr>
              <a:buSzPts val="1800"/>
              <a:buFont typeface="Courier New"/>
              <a:buChar char="o"/>
            </a:pPr>
            <a:r>
              <a:rPr b="1" lang="es-ES" sz="1800">
                <a:solidFill>
                  <a:srgbClr val="17365D"/>
                </a:solidFill>
                <a:latin typeface="Calibri"/>
                <a:ea typeface="Calibri"/>
                <a:cs typeface="Calibri"/>
                <a:sym typeface="Calibri"/>
              </a:rPr>
              <a:t>DELETE: </a:t>
            </a:r>
            <a:r>
              <a:rPr lang="es-ES" sz="1800">
                <a:solidFill>
                  <a:srgbClr val="0F243E"/>
                </a:solidFill>
                <a:latin typeface="Calibri"/>
                <a:ea typeface="Calibri"/>
                <a:cs typeface="Calibri"/>
                <a:sym typeface="Calibri"/>
              </a:rPr>
              <a:t>DELETE remueve todos los elementos de una tabla PL/SQL.</a:t>
            </a:r>
            <a:endParaRPr sz="1600">
              <a:solidFill>
                <a:srgbClr val="0F243E"/>
              </a:solidFill>
              <a:latin typeface="Calibri"/>
              <a:ea typeface="Calibri"/>
              <a:cs typeface="Calibri"/>
              <a:sym typeface="Calibri"/>
            </a:endParaRPr>
          </a:p>
          <a:p>
            <a:pPr indent="-285750" lvl="1" marL="742950" marR="0" rtl="0" algn="just">
              <a:spcBef>
                <a:spcPts val="1000"/>
              </a:spcBef>
              <a:spcAft>
                <a:spcPts val="0"/>
              </a:spcAft>
              <a:buClr>
                <a:srgbClr val="0F243E"/>
              </a:buClr>
              <a:buSzPts val="1800"/>
              <a:buFont typeface="Arial"/>
              <a:buChar char="•"/>
            </a:pPr>
            <a:r>
              <a:rPr b="0" i="0" lang="es-ES" sz="1800" u="none" cap="none" strike="noStrike">
                <a:solidFill>
                  <a:srgbClr val="0F243E"/>
                </a:solidFill>
                <a:latin typeface="Calibri"/>
                <a:ea typeface="Calibri"/>
                <a:cs typeface="Calibri"/>
                <a:sym typeface="Calibri"/>
              </a:rPr>
              <a:t>DELETE(n) remueve n elementos de una tabla PL/SQL.</a:t>
            </a:r>
            <a:endParaRPr b="0" i="0" sz="1600" u="none" cap="none" strike="noStrike">
              <a:solidFill>
                <a:srgbClr val="0F243E"/>
              </a:solidFill>
              <a:latin typeface="Calibri"/>
              <a:ea typeface="Calibri"/>
              <a:cs typeface="Calibri"/>
              <a:sym typeface="Calibri"/>
            </a:endParaRPr>
          </a:p>
          <a:p>
            <a:pPr indent="-285750" lvl="1" marL="742950" marR="0" rtl="0" algn="just">
              <a:spcBef>
                <a:spcPts val="1000"/>
              </a:spcBef>
              <a:spcAft>
                <a:spcPts val="0"/>
              </a:spcAft>
              <a:buClr>
                <a:srgbClr val="0F243E"/>
              </a:buClr>
              <a:buSzPts val="1800"/>
              <a:buFont typeface="Arial"/>
              <a:buChar char="•"/>
            </a:pPr>
            <a:r>
              <a:rPr b="0" i="0" lang="es-ES" sz="1800" u="none" cap="none" strike="noStrike">
                <a:solidFill>
                  <a:srgbClr val="0F243E"/>
                </a:solidFill>
                <a:latin typeface="Calibri"/>
                <a:ea typeface="Calibri"/>
                <a:cs typeface="Calibri"/>
                <a:sym typeface="Calibri"/>
              </a:rPr>
              <a:t>DELETE (m,n) remueve todos los elementos en un rango m …n de una tabla PL/SQL. </a:t>
            </a:r>
            <a:endParaRPr b="0" i="0" sz="1800" u="none" cap="none" strike="noStrike">
              <a:solidFill>
                <a:srgbClr val="0F243E"/>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45"/>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15" name="Google Shape;315;p45"/>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45"/>
          <p:cNvSpPr/>
          <p:nvPr/>
        </p:nvSpPr>
        <p:spPr>
          <a:xfrm>
            <a:off x="463924" y="1046032"/>
            <a:ext cx="4350124" cy="517218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rgbClr val="17365D"/>
                </a:solidFill>
                <a:latin typeface="Calibri"/>
                <a:ea typeface="Calibri"/>
                <a:cs typeface="Calibri"/>
                <a:sym typeface="Calibri"/>
              </a:rPr>
              <a:t>Variables Tipos de Datos LOB</a:t>
            </a:r>
            <a:endParaRPr b="1" sz="1800">
              <a:solidFill>
                <a:srgbClr val="17365D"/>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Lobs (largo objetos): </a:t>
            </a:r>
            <a:r>
              <a:rPr lang="es-ES" sz="1800">
                <a:solidFill>
                  <a:srgbClr val="0F243E"/>
                </a:solidFill>
                <a:latin typeface="Calibri"/>
                <a:ea typeface="Calibri"/>
                <a:cs typeface="Calibri"/>
                <a:sym typeface="Calibri"/>
              </a:rPr>
              <a:t>es el medio para almacenar cantidad de datos grande. Se pueden almacenar bloques de datos (como imágenes de gráficos, videos y formatos de música) por sobre los 4GB:</a:t>
            </a:r>
            <a:endParaRPr sz="1600">
              <a:solidFill>
                <a:srgbClr val="000000"/>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CLOB (carácter large object): </a:t>
            </a:r>
            <a:r>
              <a:rPr lang="es-ES" sz="1800">
                <a:solidFill>
                  <a:srgbClr val="0F243E"/>
                </a:solidFill>
                <a:latin typeface="Calibri"/>
                <a:ea typeface="Calibri"/>
                <a:cs typeface="Calibri"/>
                <a:sym typeface="Calibri"/>
              </a:rPr>
              <a:t>Usado para almacenar grandes bloques de datos caracteres en la Base de Datos. Los CLOB almacenan texto que contienen grandes cantidades de bytes. Reemplaza al tipo de dato LONG, utilizado en versiones anteriores de base de datos Oracle.</a:t>
            </a:r>
            <a:endParaRPr sz="16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1800">
                <a:solidFill>
                  <a:srgbClr val="0F243E"/>
                </a:solidFill>
                <a:latin typeface="Calibri"/>
                <a:ea typeface="Calibri"/>
                <a:cs typeface="Calibri"/>
                <a:sym typeface="Calibri"/>
              </a:rPr>
              <a:t>Existe automáticamente una conversión implícita entre los CLOB y VARCHAR2. </a:t>
            </a:r>
            <a:endParaRPr sz="1800">
              <a:solidFill>
                <a:srgbClr val="0F243E"/>
              </a:solidFill>
              <a:latin typeface="Calibri"/>
              <a:ea typeface="Calibri"/>
              <a:cs typeface="Calibri"/>
              <a:sym typeface="Calibri"/>
            </a:endParaRPr>
          </a:p>
        </p:txBody>
      </p:sp>
      <p:sp>
        <p:nvSpPr>
          <p:cNvPr id="317" name="Google Shape;317;p45"/>
          <p:cNvSpPr/>
          <p:nvPr/>
        </p:nvSpPr>
        <p:spPr>
          <a:xfrm>
            <a:off x="4814049" y="1558351"/>
            <a:ext cx="1555602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8" name="Google Shape;318;p45"/>
          <p:cNvPicPr preferRelativeResize="0"/>
          <p:nvPr/>
        </p:nvPicPr>
        <p:blipFill rotWithShape="1">
          <a:blip r:embed="rId3">
            <a:alphaModFix/>
          </a:blip>
          <a:srcRect b="0" l="0" r="0" t="0"/>
          <a:stretch/>
        </p:blipFill>
        <p:spPr>
          <a:xfrm>
            <a:off x="5105400" y="2474924"/>
            <a:ext cx="3784725" cy="23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46"/>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25" name="Google Shape;325;p46"/>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46"/>
          <p:cNvSpPr/>
          <p:nvPr/>
        </p:nvSpPr>
        <p:spPr>
          <a:xfrm>
            <a:off x="3415551" y="1220844"/>
            <a:ext cx="5513295" cy="4998804"/>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15000"/>
              </a:lnSpc>
              <a:spcBef>
                <a:spcPts val="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BFILE</a:t>
            </a:r>
            <a:r>
              <a:rPr lang="es-ES" sz="1800">
                <a:solidFill>
                  <a:srgbClr val="17365D"/>
                </a:solidFill>
                <a:latin typeface="Calibri"/>
                <a:ea typeface="Calibri"/>
                <a:cs typeface="Calibri"/>
                <a:sym typeface="Calibri"/>
              </a:rPr>
              <a:t> (binary file): </a:t>
            </a:r>
            <a:r>
              <a:rPr lang="es-ES" sz="1800">
                <a:solidFill>
                  <a:srgbClr val="0F243E"/>
                </a:solidFill>
                <a:latin typeface="Calibri"/>
                <a:ea typeface="Calibri"/>
                <a:cs typeface="Calibri"/>
                <a:sym typeface="Calibri"/>
              </a:rPr>
              <a:t>Almacena archivos binarios grandes. A diferencia de otros Lobs, BFILES no están almacenados en la Base de Datos, ellos están fuera de la Base de Datos. Sólo un puntero para el BFILE es almacenado en la Base de Datos, es decir, Los BFILEs almacenan información multimedia, pero el contenido es almacenado físicamente en el sistema operativo, por dicha razón los BFILES sólo se pueden acceder en modo lectura, por tanto, no se pueden hacer modificaciones o cambios al contenido.</a:t>
            </a:r>
            <a:endParaRPr sz="1800">
              <a:solidFill>
                <a:srgbClr val="0F243E"/>
              </a:solidFill>
              <a:latin typeface="Calibri"/>
              <a:ea typeface="Calibri"/>
              <a:cs typeface="Calibri"/>
              <a:sym typeface="Calibri"/>
            </a:endParaRPr>
          </a:p>
          <a:p>
            <a:pPr indent="0" lvl="1" marL="457200" marR="0" rtl="0" algn="just">
              <a:lnSpc>
                <a:spcPct val="115000"/>
              </a:lnSpc>
              <a:spcBef>
                <a:spcPts val="1000"/>
              </a:spcBef>
              <a:spcAft>
                <a:spcPts val="0"/>
              </a:spcAft>
              <a:buNone/>
            </a:pPr>
            <a:r>
              <a:rPr b="0" i="0" lang="es-ES" sz="1800" u="none" cap="none" strike="noStrike">
                <a:solidFill>
                  <a:srgbClr val="0F243E"/>
                </a:solidFill>
                <a:latin typeface="Calibri"/>
                <a:ea typeface="Calibri"/>
                <a:cs typeface="Calibri"/>
                <a:sym typeface="Calibri"/>
              </a:rPr>
              <a:t>Es importante considerar que si los sistemas, cuentan con BFILES deben considerar en la política de backups incluir los directorios de los archivos que son referenciados en las columnas BFILE de la base de datos.</a:t>
            </a:r>
            <a:endParaRPr b="0" i="0" sz="1800" u="none" cap="none" strike="noStrike">
              <a:solidFill>
                <a:srgbClr val="0F243E"/>
              </a:solidFill>
              <a:latin typeface="Calibri"/>
              <a:ea typeface="Calibri"/>
              <a:cs typeface="Calibri"/>
              <a:sym typeface="Calibri"/>
            </a:endParaRPr>
          </a:p>
        </p:txBody>
      </p:sp>
      <p:sp>
        <p:nvSpPr>
          <p:cNvPr id="327" name="Google Shape;327;p46"/>
          <p:cNvSpPr/>
          <p:nvPr/>
        </p:nvSpPr>
        <p:spPr>
          <a:xfrm>
            <a:off x="308765" y="2299445"/>
            <a:ext cx="999932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8" name="Google Shape;328;p46"/>
          <p:cNvPicPr preferRelativeResize="0"/>
          <p:nvPr/>
        </p:nvPicPr>
        <p:blipFill rotWithShape="1">
          <a:blip r:embed="rId3">
            <a:alphaModFix/>
          </a:blip>
          <a:srcRect b="0" l="0" r="0" t="0"/>
          <a:stretch/>
        </p:blipFill>
        <p:spPr>
          <a:xfrm>
            <a:off x="143731" y="2299445"/>
            <a:ext cx="3436855" cy="303828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47"/>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35" name="Google Shape;335;p47"/>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6" name="Google Shape;336;p47"/>
          <p:cNvSpPr/>
          <p:nvPr/>
        </p:nvSpPr>
        <p:spPr>
          <a:xfrm>
            <a:off x="497541" y="2286001"/>
            <a:ext cx="8148918" cy="2090316"/>
          </a:xfrm>
          <a:prstGeom prst="rect">
            <a:avLst/>
          </a:prstGeom>
          <a:noFill/>
          <a:ln>
            <a:noFill/>
          </a:ln>
        </p:spPr>
        <p:txBody>
          <a:bodyPr anchorCtr="0" anchor="t" bIns="45700" lIns="91425" spcFirstLastPara="1" rIns="91425" wrap="square" tIns="45700">
            <a:noAutofit/>
          </a:bodyPr>
          <a:lstStyle/>
          <a:p>
            <a:pPr indent="0" lvl="1" marL="0" marR="0" rtl="0" algn="just">
              <a:lnSpc>
                <a:spcPct val="115000"/>
              </a:lnSpc>
              <a:spcBef>
                <a:spcPts val="0"/>
              </a:spcBef>
              <a:spcAft>
                <a:spcPts val="0"/>
              </a:spcAft>
              <a:buNone/>
            </a:pPr>
            <a:r>
              <a:rPr b="0" i="0" lang="es-ES" sz="1800" u="none" cap="none" strike="noStrike">
                <a:solidFill>
                  <a:srgbClr val="0F243E"/>
                </a:solidFill>
                <a:latin typeface="Calibri"/>
                <a:ea typeface="Calibri"/>
                <a:cs typeface="Calibri"/>
                <a:sym typeface="Calibri"/>
              </a:rPr>
              <a:t>Se debe tener presente que existe una máxima cantidad de archivos concurrentes que pueden ser leídos por sesión, la cual está limitada por el parámetro SESSION_MAX_OPEN_FILES (el valor por default es 10), por lo cual, limita también la cantidad de lecturas concurrentes sobre campos BFILE por sesión.</a:t>
            </a:r>
            <a:endParaRPr b="0" i="0" sz="1800" u="none" cap="none" strike="noStrike">
              <a:solidFill>
                <a:srgbClr val="0F243E"/>
              </a:solidFill>
              <a:latin typeface="Calibri"/>
              <a:ea typeface="Calibri"/>
              <a:cs typeface="Calibri"/>
              <a:sym typeface="Calibri"/>
            </a:endParaRPr>
          </a:p>
          <a:p>
            <a:pPr indent="0" lvl="1" marL="0" marR="0" rtl="0" algn="just">
              <a:spcBef>
                <a:spcPts val="1000"/>
              </a:spcBef>
              <a:spcAft>
                <a:spcPts val="0"/>
              </a:spcAft>
              <a:buNone/>
            </a:pPr>
            <a:r>
              <a:rPr b="0" i="0" lang="es-ES" sz="1800" u="none" cap="none" strike="noStrike">
                <a:solidFill>
                  <a:srgbClr val="0F243E"/>
                </a:solidFill>
                <a:latin typeface="Calibri"/>
                <a:ea typeface="Calibri"/>
                <a:cs typeface="Calibri"/>
                <a:sym typeface="Calibri"/>
              </a:rPr>
              <a:t>Para trabajar con BLOB se requiere de Objetos Directorios en la base de datos. </a:t>
            </a:r>
            <a:endParaRPr b="0" i="0" sz="1800" u="none" cap="none" strike="noStrike">
              <a:solidFill>
                <a:srgbClr val="0F243E"/>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48"/>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43" name="Google Shape;343;p48"/>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48"/>
          <p:cNvSpPr/>
          <p:nvPr/>
        </p:nvSpPr>
        <p:spPr>
          <a:xfrm>
            <a:off x="595186" y="1352455"/>
            <a:ext cx="8064720" cy="923330"/>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NCLOB</a:t>
            </a:r>
            <a:r>
              <a:rPr lang="es-ES" sz="1800">
                <a:solidFill>
                  <a:srgbClr val="17365D"/>
                </a:solidFill>
                <a:latin typeface="Calibri"/>
                <a:ea typeface="Calibri"/>
                <a:cs typeface="Calibri"/>
                <a:sym typeface="Calibri"/>
              </a:rPr>
              <a:t> (NACIONAL LENGUAJE CARÁCTER LARGO OBJETO): </a:t>
            </a:r>
            <a:r>
              <a:rPr lang="es-ES" sz="1800">
                <a:solidFill>
                  <a:srgbClr val="0F243E"/>
                </a:solidFill>
                <a:latin typeface="Calibri"/>
                <a:ea typeface="Calibri"/>
                <a:cs typeface="Calibri"/>
                <a:sym typeface="Calibri"/>
              </a:rPr>
              <a:t>Es similar a CLOB, sólo que almacena texto cuyo juego de caracteres está definido por el National Character Set de la base de datos Oracle.</a:t>
            </a:r>
            <a:endParaRPr sz="1800">
              <a:solidFill>
                <a:srgbClr val="0F243E"/>
              </a:solidFill>
              <a:latin typeface="Calibri"/>
              <a:ea typeface="Calibri"/>
              <a:cs typeface="Calibri"/>
              <a:sym typeface="Calibri"/>
            </a:endParaRPr>
          </a:p>
        </p:txBody>
      </p:sp>
      <p:sp>
        <p:nvSpPr>
          <p:cNvPr id="345" name="Google Shape;345;p48"/>
          <p:cNvSpPr/>
          <p:nvPr/>
        </p:nvSpPr>
        <p:spPr>
          <a:xfrm>
            <a:off x="2070847" y="3149705"/>
            <a:ext cx="1287698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6" name="Google Shape;346;p48"/>
          <p:cNvPicPr preferRelativeResize="0"/>
          <p:nvPr/>
        </p:nvPicPr>
        <p:blipFill rotWithShape="1">
          <a:blip r:embed="rId3">
            <a:alphaModFix/>
          </a:blip>
          <a:srcRect b="0" l="0" r="0" t="0"/>
          <a:stretch/>
        </p:blipFill>
        <p:spPr>
          <a:xfrm>
            <a:off x="2070847" y="3149706"/>
            <a:ext cx="4536412" cy="23797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49"/>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53" name="Google Shape;353;p49"/>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49"/>
          <p:cNvSpPr/>
          <p:nvPr/>
        </p:nvSpPr>
        <p:spPr>
          <a:xfrm>
            <a:off x="443753" y="1046032"/>
            <a:ext cx="4760259" cy="5290679"/>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15000"/>
              </a:lnSpc>
              <a:spcBef>
                <a:spcPts val="0"/>
              </a:spcBef>
              <a:spcAft>
                <a:spcPts val="0"/>
              </a:spcAft>
              <a:buClr>
                <a:srgbClr val="17365D"/>
              </a:buClr>
              <a:buSzPts val="1600"/>
              <a:buFont typeface="Arial"/>
              <a:buChar char="•"/>
            </a:pPr>
            <a:r>
              <a:rPr b="1" lang="es-ES" sz="1600">
                <a:solidFill>
                  <a:srgbClr val="17365D"/>
                </a:solidFill>
                <a:latin typeface="Calibri"/>
                <a:ea typeface="Calibri"/>
                <a:cs typeface="Calibri"/>
                <a:sym typeface="Calibri"/>
              </a:rPr>
              <a:t>Temporary LOB:</a:t>
            </a:r>
            <a:r>
              <a:rPr lang="es-ES" sz="1600">
                <a:solidFill>
                  <a:srgbClr val="17365D"/>
                </a:solidFill>
                <a:latin typeface="Calibri"/>
                <a:ea typeface="Calibri"/>
                <a:cs typeface="Calibri"/>
                <a:sym typeface="Calibri"/>
              </a:rPr>
              <a:t> </a:t>
            </a:r>
            <a:r>
              <a:rPr lang="es-ES" sz="1600">
                <a:solidFill>
                  <a:srgbClr val="0F243E"/>
                </a:solidFill>
                <a:latin typeface="Calibri"/>
                <a:ea typeface="Calibri"/>
                <a:cs typeface="Calibri"/>
                <a:sym typeface="Calibri"/>
              </a:rPr>
              <a:t>Son variables temporales que sólo se encuentran vigentes durante el ciclo de vida de una sesión de usuario y almacenan un tipo de dato LOB. Una de sus características, es que no generan redo log, por lo cual, los hace más rápido respecto a los LOB convencionales y no soporta el uso de la función EMPTY_CLOB/EMPTY_BLOB. </a:t>
            </a:r>
            <a:endParaRPr sz="1600">
              <a:solidFill>
                <a:srgbClr val="0F243E"/>
              </a:solidFill>
              <a:latin typeface="Calibri"/>
              <a:ea typeface="Calibri"/>
              <a:cs typeface="Calibri"/>
              <a:sym typeface="Calibri"/>
            </a:endParaRPr>
          </a:p>
          <a:p>
            <a:pPr indent="0" lvl="0" marL="457200" marR="0" rtl="0" algn="just">
              <a:lnSpc>
                <a:spcPct val="115000"/>
              </a:lnSpc>
              <a:spcBef>
                <a:spcPts val="1000"/>
              </a:spcBef>
              <a:spcAft>
                <a:spcPts val="0"/>
              </a:spcAft>
              <a:buNone/>
            </a:pPr>
            <a:r>
              <a:rPr lang="es-ES" sz="1600">
                <a:solidFill>
                  <a:srgbClr val="0F243E"/>
                </a:solidFill>
                <a:latin typeface="Calibri"/>
                <a:ea typeface="Calibri"/>
                <a:cs typeface="Calibri"/>
                <a:sym typeface="Calibri"/>
              </a:rPr>
              <a:t> Al crearse automáticamente son creados como vacíos. </a:t>
            </a:r>
            <a:endParaRPr sz="1600">
              <a:solidFill>
                <a:srgbClr val="0F243E"/>
              </a:solidFill>
              <a:latin typeface="Calibri"/>
              <a:ea typeface="Calibri"/>
              <a:cs typeface="Calibri"/>
              <a:sym typeface="Calibri"/>
            </a:endParaRPr>
          </a:p>
          <a:p>
            <a:pPr indent="0" lvl="0" marL="457200" marR="0" rtl="0" algn="just">
              <a:lnSpc>
                <a:spcPct val="115000"/>
              </a:lnSpc>
              <a:spcBef>
                <a:spcPts val="1000"/>
              </a:spcBef>
              <a:spcAft>
                <a:spcPts val="0"/>
              </a:spcAft>
              <a:buNone/>
            </a:pPr>
            <a:r>
              <a:rPr lang="es-ES" sz="1600">
                <a:solidFill>
                  <a:srgbClr val="0F243E"/>
                </a:solidFill>
                <a:latin typeface="Calibri"/>
                <a:ea typeface="Calibri"/>
                <a:cs typeface="Calibri"/>
                <a:sym typeface="Calibri"/>
              </a:rPr>
              <a:t>Es un tipo de dato LOB que se utiliza en forma más eficiente cuando se debe actualizar una columna LOB de una fila que ya existe en una tabla.</a:t>
            </a:r>
            <a:endParaRPr sz="1600">
              <a:solidFill>
                <a:srgbClr val="0F243E"/>
              </a:solidFill>
              <a:latin typeface="Calibri"/>
              <a:ea typeface="Calibri"/>
              <a:cs typeface="Calibri"/>
              <a:sym typeface="Calibri"/>
            </a:endParaRPr>
          </a:p>
          <a:p>
            <a:pPr indent="0" lvl="0" marL="457200" marR="0" rtl="0" algn="just">
              <a:lnSpc>
                <a:spcPct val="115000"/>
              </a:lnSpc>
              <a:spcBef>
                <a:spcPts val="1000"/>
              </a:spcBef>
              <a:spcAft>
                <a:spcPts val="0"/>
              </a:spcAft>
              <a:buNone/>
            </a:pPr>
            <a:r>
              <a:rPr lang="es-ES" sz="1600">
                <a:solidFill>
                  <a:srgbClr val="0F243E"/>
                </a:solidFill>
                <a:latin typeface="Calibri"/>
                <a:ea typeface="Calibri"/>
                <a:cs typeface="Calibri"/>
                <a:sym typeface="Calibri"/>
              </a:rPr>
              <a:t>Para crear una Temporary LOB, se debe utilizar los procedures CREATETEMPORARY y FREETEMPORARY (limpia su información de la memoria) del paquete DBMS_LOB. </a:t>
            </a:r>
            <a:endParaRPr sz="1600">
              <a:solidFill>
                <a:srgbClr val="0F243E"/>
              </a:solidFill>
              <a:latin typeface="Calibri"/>
              <a:ea typeface="Calibri"/>
              <a:cs typeface="Calibri"/>
              <a:sym typeface="Calibri"/>
            </a:endParaRPr>
          </a:p>
        </p:txBody>
      </p:sp>
      <p:sp>
        <p:nvSpPr>
          <p:cNvPr id="355" name="Google Shape;355;p49"/>
          <p:cNvSpPr/>
          <p:nvPr/>
        </p:nvSpPr>
        <p:spPr>
          <a:xfrm>
            <a:off x="5341778" y="2339787"/>
            <a:ext cx="19423669"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6" name="Google Shape;356;p49"/>
          <p:cNvPicPr preferRelativeResize="0"/>
          <p:nvPr/>
        </p:nvPicPr>
        <p:blipFill rotWithShape="1">
          <a:blip r:embed="rId3">
            <a:alphaModFix/>
          </a:blip>
          <a:srcRect b="0" l="0" r="0" t="0"/>
          <a:stretch/>
        </p:blipFill>
        <p:spPr>
          <a:xfrm>
            <a:off x="5341777" y="2339788"/>
            <a:ext cx="3291233" cy="269773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2" name="Google Shape;362;p50"/>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63" name="Google Shape;363;p50"/>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50"/>
          <p:cNvSpPr/>
          <p:nvPr/>
        </p:nvSpPr>
        <p:spPr>
          <a:xfrm>
            <a:off x="4765402" y="2486886"/>
            <a:ext cx="3926541" cy="203132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1800">
                <a:solidFill>
                  <a:srgbClr val="17365D"/>
                </a:solidFill>
                <a:latin typeface="Calibri"/>
                <a:ea typeface="Calibri"/>
                <a:cs typeface="Calibri"/>
                <a:sym typeface="Calibri"/>
              </a:rPr>
              <a:t>Package Oracle DBMS_LOB</a:t>
            </a:r>
            <a:endParaRPr sz="1800">
              <a:solidFill>
                <a:srgbClr val="17365D"/>
              </a:solidFill>
              <a:latin typeface="Calibri"/>
              <a:ea typeface="Calibri"/>
              <a:cs typeface="Calibri"/>
              <a:sym typeface="Calibri"/>
            </a:endParaRPr>
          </a:p>
          <a:p>
            <a:pPr indent="0" lvl="0" marL="0" marR="0" rtl="0" algn="just">
              <a:spcBef>
                <a:spcPts val="0"/>
              </a:spcBef>
              <a:spcAft>
                <a:spcPts val="0"/>
              </a:spcAft>
              <a:buNone/>
            </a:pPr>
            <a:r>
              <a:rPr lang="es-ES" sz="1800">
                <a:solidFill>
                  <a:srgbClr val="0F243E"/>
                </a:solidFill>
                <a:latin typeface="Calibri"/>
                <a:ea typeface="Calibri"/>
                <a:cs typeface="Calibri"/>
                <a:sym typeface="Calibri"/>
              </a:rPr>
              <a:t>Para poder implementar variables CLOB, BLOB y BFILE se requiere del Package Oracle DBMS_LOB, el cual posee una serie de funciones que nos ayudan a operar archivos binarios, siendo las que se presentan en la siguiente slide</a:t>
            </a:r>
            <a:endParaRPr sz="1600">
              <a:solidFill>
                <a:srgbClr val="0F243E"/>
              </a:solidFill>
              <a:latin typeface="Calibri"/>
              <a:ea typeface="Calibri"/>
              <a:cs typeface="Calibri"/>
              <a:sym typeface="Calibri"/>
            </a:endParaRPr>
          </a:p>
        </p:txBody>
      </p:sp>
      <p:sp>
        <p:nvSpPr>
          <p:cNvPr id="365" name="Google Shape;365;p50"/>
          <p:cNvSpPr/>
          <p:nvPr/>
        </p:nvSpPr>
        <p:spPr>
          <a:xfrm>
            <a:off x="544605" y="1954814"/>
            <a:ext cx="16784575"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66" name="Google Shape;366;p50"/>
          <p:cNvPicPr preferRelativeResize="0"/>
          <p:nvPr/>
        </p:nvPicPr>
        <p:blipFill rotWithShape="1">
          <a:blip r:embed="rId3">
            <a:alphaModFix/>
          </a:blip>
          <a:srcRect b="0" l="0" r="0" t="0"/>
          <a:stretch/>
        </p:blipFill>
        <p:spPr>
          <a:xfrm>
            <a:off x="544606" y="1954814"/>
            <a:ext cx="3436642" cy="25633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51"/>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73" name="Google Shape;373;p51"/>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51"/>
          <p:cNvSpPr/>
          <p:nvPr/>
        </p:nvSpPr>
        <p:spPr>
          <a:xfrm>
            <a:off x="685800" y="1445732"/>
            <a:ext cx="8074958" cy="3919022"/>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15000"/>
              </a:lnSpc>
              <a:spcBef>
                <a:spcPts val="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READ:  </a:t>
            </a:r>
            <a:r>
              <a:rPr lang="es-ES" sz="1800">
                <a:solidFill>
                  <a:srgbClr val="0F243E"/>
                </a:solidFill>
                <a:latin typeface="Calibri"/>
                <a:ea typeface="Calibri"/>
                <a:cs typeface="Calibri"/>
                <a:sym typeface="Calibri"/>
              </a:rPr>
              <a:t>Lee en el buffer indicado el número de bytes (BFILE;BLOB)/ caracteres (CLOB/NCLOB) indicados.</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WRITE: </a:t>
            </a:r>
            <a:r>
              <a:rPr lang="es-ES" sz="1800">
                <a:solidFill>
                  <a:srgbClr val="0F243E"/>
                </a:solidFill>
                <a:latin typeface="Calibri"/>
                <a:ea typeface="Calibri"/>
                <a:cs typeface="Calibri"/>
                <a:sym typeface="Calibri"/>
              </a:rPr>
              <a:t>Escribe desde el buffer indicado el número de bytes (BFILE, BLOB) /caracteres (CLOB/¨NCLOB) indicados</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COPY: </a:t>
            </a:r>
            <a:r>
              <a:rPr lang="es-ES" sz="1800">
                <a:solidFill>
                  <a:srgbClr val="0F243E"/>
                </a:solidFill>
                <a:latin typeface="Calibri"/>
                <a:ea typeface="Calibri"/>
                <a:cs typeface="Calibri"/>
                <a:sym typeface="Calibri"/>
              </a:rPr>
              <a:t>Procedimiento que copia todo o parte del contenido de un LOB a otro LOB.</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ERASE: </a:t>
            </a:r>
            <a:r>
              <a:rPr lang="es-ES" sz="1800">
                <a:solidFill>
                  <a:srgbClr val="0F243E"/>
                </a:solidFill>
                <a:latin typeface="Calibri"/>
                <a:ea typeface="Calibri"/>
                <a:cs typeface="Calibri"/>
                <a:sym typeface="Calibri"/>
              </a:rPr>
              <a:t>Elimina todo o parte del contenido de un LOB</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FILEEXISTS: </a:t>
            </a:r>
            <a:r>
              <a:rPr lang="es-ES" sz="1800">
                <a:solidFill>
                  <a:srgbClr val="0F243E"/>
                </a:solidFill>
                <a:latin typeface="Calibri"/>
                <a:ea typeface="Calibri"/>
                <a:cs typeface="Calibri"/>
                <a:sym typeface="Calibri"/>
              </a:rPr>
              <a:t>Indica la existencia o no del archivo indicado</a:t>
            </a:r>
            <a:br>
              <a:rPr lang="es-ES" sz="1800">
                <a:solidFill>
                  <a:srgbClr val="0F243E"/>
                </a:solidFill>
                <a:latin typeface="Calibri"/>
                <a:ea typeface="Calibri"/>
                <a:cs typeface="Calibri"/>
                <a:sym typeface="Calibri"/>
              </a:rPr>
            </a:br>
            <a:r>
              <a:rPr lang="es-ES" sz="1800">
                <a:solidFill>
                  <a:srgbClr val="0F243E"/>
                </a:solidFill>
                <a:latin typeface="Calibri"/>
                <a:ea typeface="Calibri"/>
                <a:cs typeface="Calibri"/>
                <a:sym typeface="Calibri"/>
              </a:rPr>
              <a:t>Si devuelve 1 –&gt; archivo existente; 0 –&gt; archivo inexistente</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FILEGETNAME: </a:t>
            </a:r>
            <a:r>
              <a:rPr lang="es-ES" sz="1800">
                <a:solidFill>
                  <a:srgbClr val="0F243E"/>
                </a:solidFill>
                <a:latin typeface="Calibri"/>
                <a:ea typeface="Calibri"/>
                <a:cs typeface="Calibri"/>
                <a:sym typeface="Calibri"/>
              </a:rPr>
              <a:t>Devuelve el Directorio + archivo asociado a ese localizador, dentro de las variables indicadas.</a:t>
            </a:r>
            <a:endParaRPr sz="1800">
              <a:solidFill>
                <a:srgbClr val="0F243E"/>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52"/>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81" name="Google Shape;381;p52"/>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52"/>
          <p:cNvSpPr/>
          <p:nvPr/>
        </p:nvSpPr>
        <p:spPr>
          <a:xfrm>
            <a:off x="672352" y="1445732"/>
            <a:ext cx="8068235" cy="3687163"/>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15000"/>
              </a:lnSpc>
              <a:spcBef>
                <a:spcPts val="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GETLENGTH: </a:t>
            </a:r>
            <a:r>
              <a:rPr lang="es-ES" sz="1800">
                <a:solidFill>
                  <a:srgbClr val="0F243E"/>
                </a:solidFill>
                <a:latin typeface="Tahoma"/>
                <a:ea typeface="Tahoma"/>
                <a:cs typeface="Tahoma"/>
                <a:sym typeface="Tahoma"/>
              </a:rPr>
              <a:t>Devuelve el tamaño del archivo en bytes.</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LOADFROMFILE: </a:t>
            </a:r>
            <a:r>
              <a:rPr lang="es-ES" sz="1800">
                <a:solidFill>
                  <a:srgbClr val="0F243E"/>
                </a:solidFill>
                <a:latin typeface="Calibri"/>
                <a:ea typeface="Calibri"/>
                <a:cs typeface="Calibri"/>
                <a:sym typeface="Calibri"/>
              </a:rPr>
              <a:t>Se utiliza para leer todo o parte de un archivo externo (BIFLE) o un Objeto LOB interno. El dato leído lo almacena en un objeto LOB</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COMPARE: </a:t>
            </a:r>
            <a:r>
              <a:rPr lang="es-ES" sz="1800">
                <a:solidFill>
                  <a:srgbClr val="0F243E"/>
                </a:solidFill>
                <a:latin typeface="Calibri"/>
                <a:ea typeface="Calibri"/>
                <a:cs typeface="Calibri"/>
                <a:sym typeface="Calibri"/>
              </a:rPr>
              <a:t>Se utiliza para comparar 2 objetos LOB’s del mismo tipo</a:t>
            </a:r>
            <a:endParaRPr sz="18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Si devuelve 0 –&gt; </a:t>
            </a:r>
            <a:r>
              <a:rPr lang="es-ES" sz="1800">
                <a:solidFill>
                  <a:srgbClr val="0F243E"/>
                </a:solidFill>
                <a:latin typeface="Tahoma"/>
                <a:ea typeface="Tahoma"/>
                <a:cs typeface="Tahoma"/>
                <a:sym typeface="Tahoma"/>
              </a:rPr>
              <a:t>archivo</a:t>
            </a:r>
            <a:r>
              <a:rPr lang="es-ES" sz="1800">
                <a:solidFill>
                  <a:srgbClr val="0F243E"/>
                </a:solidFill>
                <a:latin typeface="Calibri"/>
                <a:ea typeface="Calibri"/>
                <a:cs typeface="Calibri"/>
                <a:sym typeface="Calibri"/>
              </a:rPr>
              <a:t>s idénticos; 1 –&gt; </a:t>
            </a:r>
            <a:r>
              <a:rPr lang="es-ES" sz="1800">
                <a:solidFill>
                  <a:srgbClr val="0F243E"/>
                </a:solidFill>
                <a:latin typeface="Tahoma"/>
                <a:ea typeface="Tahoma"/>
                <a:cs typeface="Tahoma"/>
                <a:sym typeface="Tahoma"/>
              </a:rPr>
              <a:t>archivo</a:t>
            </a:r>
            <a:r>
              <a:rPr lang="es-ES" sz="1800">
                <a:solidFill>
                  <a:srgbClr val="0F243E"/>
                </a:solidFill>
                <a:latin typeface="Calibri"/>
                <a:ea typeface="Calibri"/>
                <a:cs typeface="Calibri"/>
                <a:sym typeface="Calibri"/>
              </a:rPr>
              <a:t>s diferentes</a:t>
            </a:r>
            <a:endParaRPr sz="18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NULL –&gt; Objetos de diferente tipo</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FILEOPEN: </a:t>
            </a:r>
            <a:r>
              <a:rPr lang="es-ES" sz="1800">
                <a:solidFill>
                  <a:srgbClr val="0F243E"/>
                </a:solidFill>
                <a:latin typeface="Tahoma"/>
                <a:ea typeface="Tahoma"/>
                <a:cs typeface="Tahoma"/>
                <a:sym typeface="Tahoma"/>
              </a:rPr>
              <a:t>Abre el archivo definido por BFILE en el modo de acceso indicado</a:t>
            </a:r>
            <a:endParaRPr sz="1800">
              <a:solidFill>
                <a:srgbClr val="0F243E"/>
              </a:solidFill>
              <a:latin typeface="Calibri"/>
              <a:ea typeface="Calibri"/>
              <a:cs typeface="Calibri"/>
              <a:sym typeface="Calibri"/>
            </a:endParaRPr>
          </a:p>
          <a:p>
            <a:pPr indent="-285750" lvl="0" marL="285750" marR="0" rtl="0" algn="l">
              <a:spcBef>
                <a:spcPts val="1000"/>
              </a:spcBef>
              <a:spcAft>
                <a:spcPts val="0"/>
              </a:spcAft>
              <a:buClr>
                <a:srgbClr val="17365D"/>
              </a:buClr>
              <a:buSzPts val="1800"/>
              <a:buFont typeface="Arial"/>
              <a:buChar char="•"/>
            </a:pPr>
            <a:r>
              <a:rPr b="1" lang="es-ES" sz="1800">
                <a:solidFill>
                  <a:srgbClr val="17365D"/>
                </a:solidFill>
                <a:latin typeface="Calibri"/>
                <a:ea typeface="Calibri"/>
                <a:cs typeface="Calibri"/>
                <a:sym typeface="Calibri"/>
              </a:rPr>
              <a:t>FILECLOSE: </a:t>
            </a:r>
            <a:r>
              <a:rPr lang="es-ES" sz="1800">
                <a:solidFill>
                  <a:srgbClr val="0F243E"/>
                </a:solidFill>
                <a:latin typeface="Tahoma"/>
                <a:ea typeface="Tahoma"/>
                <a:cs typeface="Tahoma"/>
                <a:sym typeface="Tahoma"/>
              </a:rPr>
              <a:t>Cierra el archivo previamente abierto </a:t>
            </a:r>
            <a:endParaRPr sz="1800">
              <a:solidFill>
                <a:srgbClr val="0F243E"/>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5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53"/>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89" name="Google Shape;389;p53"/>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53"/>
          <p:cNvSpPr/>
          <p:nvPr/>
        </p:nvSpPr>
        <p:spPr>
          <a:xfrm>
            <a:off x="441819" y="1144710"/>
            <a:ext cx="8231533" cy="241604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1800">
                <a:solidFill>
                  <a:srgbClr val="17365D"/>
                </a:solidFill>
                <a:latin typeface="Calibri"/>
                <a:ea typeface="Calibri"/>
                <a:cs typeface="Calibri"/>
                <a:sym typeface="Calibri"/>
              </a:rPr>
              <a:t>Ejemplo Inserción BLOB</a:t>
            </a:r>
            <a:endParaRPr sz="1600">
              <a:solidFill>
                <a:srgbClr val="17365D"/>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En el ejemplo se crea la tabla EMPLEADO_FOTO, la cual servirá para almacenar la fotografía de empleado, con un campo BLOB.</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Para insertar la fotografía, ésta debe estar disponible en directorio Oracle ORACLECLRDIR, con el nombre de archivo que se especificará en el bloque anónimo.</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Utilizando paquete Oracle dbms_output se hace uso de funciones para manipulación de archivo fotografía. </a:t>
            </a:r>
            <a:endParaRPr sz="1600">
              <a:solidFill>
                <a:srgbClr val="0F243E"/>
              </a:solidFill>
              <a:latin typeface="Calibri"/>
              <a:ea typeface="Calibri"/>
              <a:cs typeface="Calibri"/>
              <a:sym typeface="Calibri"/>
            </a:endParaRPr>
          </a:p>
        </p:txBody>
      </p:sp>
      <p:sp>
        <p:nvSpPr>
          <p:cNvPr id="391" name="Google Shape;391;p53"/>
          <p:cNvSpPr/>
          <p:nvPr/>
        </p:nvSpPr>
        <p:spPr>
          <a:xfrm>
            <a:off x="1275537" y="3659434"/>
            <a:ext cx="38262783" cy="4915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92" name="Google Shape;392;p53"/>
          <p:cNvPicPr preferRelativeResize="0"/>
          <p:nvPr/>
        </p:nvPicPr>
        <p:blipFill rotWithShape="1">
          <a:blip r:embed="rId3">
            <a:alphaModFix/>
          </a:blip>
          <a:srcRect b="0" l="0" r="0" t="0"/>
          <a:stretch/>
        </p:blipFill>
        <p:spPr>
          <a:xfrm>
            <a:off x="1275537" y="3659434"/>
            <a:ext cx="6534887" cy="257110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7"/>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167" name="Google Shape;167;p27"/>
          <p:cNvSpPr/>
          <p:nvPr/>
        </p:nvSpPr>
        <p:spPr>
          <a:xfrm>
            <a:off x="507662" y="1046032"/>
            <a:ext cx="4064338" cy="5109091"/>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000">
                <a:solidFill>
                  <a:srgbClr val="17365D"/>
                </a:solidFill>
                <a:latin typeface="Calibri"/>
                <a:ea typeface="Calibri"/>
                <a:cs typeface="Calibri"/>
                <a:sym typeface="Calibri"/>
              </a:rPr>
              <a:t>Tipos de datos Compuestos</a:t>
            </a:r>
            <a:endParaRPr b="1" sz="20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Un tipo de dato Compuesto tiene componentes internos (campos) que pueden ser manipulados individualmente.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Los tipos de datos compuestos (también conocidos como colecciones), son de:</a:t>
            </a:r>
            <a:endParaRPr/>
          </a:p>
          <a:p>
            <a:pPr indent="-342900" lvl="0" marL="342900" marR="0" rtl="0" algn="just">
              <a:lnSpc>
                <a:spcPct val="115000"/>
              </a:lnSpc>
              <a:spcBef>
                <a:spcPts val="1000"/>
              </a:spcBef>
              <a:spcAft>
                <a:spcPts val="0"/>
              </a:spcAft>
              <a:buClr>
                <a:srgbClr val="0F243E"/>
              </a:buClr>
              <a:buSzPts val="2000"/>
              <a:buFont typeface="Arial"/>
              <a:buChar char="•"/>
            </a:pPr>
            <a:r>
              <a:rPr b="1" lang="es-ES" sz="2000">
                <a:solidFill>
                  <a:srgbClr val="0F243E"/>
                </a:solidFill>
                <a:latin typeface="Calibri"/>
                <a:ea typeface="Calibri"/>
                <a:cs typeface="Calibri"/>
                <a:sym typeface="Calibri"/>
              </a:rPr>
              <a:t>TABLE</a:t>
            </a:r>
            <a:endParaRPr/>
          </a:p>
          <a:p>
            <a:pPr indent="-342900" lvl="0" marL="342900" marR="0" rtl="0" algn="just">
              <a:lnSpc>
                <a:spcPct val="115000"/>
              </a:lnSpc>
              <a:spcBef>
                <a:spcPts val="1000"/>
              </a:spcBef>
              <a:spcAft>
                <a:spcPts val="0"/>
              </a:spcAft>
              <a:buClr>
                <a:srgbClr val="0F243E"/>
              </a:buClr>
              <a:buSzPts val="2000"/>
              <a:buFont typeface="Arial"/>
              <a:buChar char="•"/>
            </a:pPr>
            <a:r>
              <a:rPr b="1" lang="es-ES" sz="2000">
                <a:solidFill>
                  <a:srgbClr val="0F243E"/>
                </a:solidFill>
                <a:latin typeface="Calibri"/>
                <a:ea typeface="Calibri"/>
                <a:cs typeface="Calibri"/>
                <a:sym typeface="Calibri"/>
              </a:rPr>
              <a:t>RECORD</a:t>
            </a:r>
            <a:endParaRPr b="1"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b="1" lang="es-ES" sz="2000">
                <a:solidFill>
                  <a:srgbClr val="0F243E"/>
                </a:solidFill>
                <a:latin typeface="Calibri"/>
                <a:ea typeface="Calibri"/>
                <a:cs typeface="Calibri"/>
                <a:sym typeface="Calibri"/>
              </a:rPr>
              <a:t>NESTED TABLE</a:t>
            </a:r>
            <a:endParaRPr/>
          </a:p>
          <a:p>
            <a:pPr indent="-342900" lvl="0" marL="342900" marR="0" rtl="0" algn="just">
              <a:lnSpc>
                <a:spcPct val="115000"/>
              </a:lnSpc>
              <a:spcBef>
                <a:spcPts val="1000"/>
              </a:spcBef>
              <a:spcAft>
                <a:spcPts val="0"/>
              </a:spcAft>
              <a:buClr>
                <a:srgbClr val="0F243E"/>
              </a:buClr>
              <a:buSzPts val="2000"/>
              <a:buFont typeface="Arial"/>
              <a:buChar char="•"/>
            </a:pPr>
            <a:r>
              <a:rPr b="1" lang="es-ES" sz="2000">
                <a:solidFill>
                  <a:srgbClr val="0F243E"/>
                </a:solidFill>
                <a:latin typeface="Calibri"/>
                <a:ea typeface="Calibri"/>
                <a:cs typeface="Calibri"/>
                <a:sym typeface="Calibri"/>
              </a:rPr>
              <a:t>VARRAY</a:t>
            </a:r>
            <a:endParaRPr/>
          </a:p>
        </p:txBody>
      </p:sp>
      <p:pic>
        <p:nvPicPr>
          <p:cNvPr id="168" name="Google Shape;168;p27"/>
          <p:cNvPicPr preferRelativeResize="0"/>
          <p:nvPr/>
        </p:nvPicPr>
        <p:blipFill rotWithShape="1">
          <a:blip r:embed="rId3">
            <a:alphaModFix/>
          </a:blip>
          <a:srcRect b="0" l="0" r="0" t="0"/>
          <a:stretch/>
        </p:blipFill>
        <p:spPr>
          <a:xfrm>
            <a:off x="4787153" y="1917006"/>
            <a:ext cx="4104678" cy="36038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54"/>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399" name="Google Shape;399;p54"/>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54"/>
          <p:cNvSpPr/>
          <p:nvPr/>
        </p:nvSpPr>
        <p:spPr>
          <a:xfrm>
            <a:off x="574861" y="1192522"/>
            <a:ext cx="7994277" cy="2388346"/>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rgbClr val="17365D"/>
                </a:solidFill>
                <a:latin typeface="Calibri"/>
                <a:ea typeface="Calibri"/>
                <a:cs typeface="Calibri"/>
                <a:sym typeface="Calibri"/>
              </a:rPr>
              <a:t>Ejemplo actualización BLOB</a:t>
            </a:r>
            <a:endParaRPr sz="16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En el ejemplo se actualiza la fotografía del empleado con rut 12876940-4.</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Se reemplaza el archivo insertado “12876940-4.PNG”, por el nuevo archivo “12876940-4_v2.PNG”. </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A diferencia de sentencia UPDATE SQL, para actualizar BLOB se debe utilizar las funciones del paquete DBMS.LOB </a:t>
            </a:r>
            <a:endParaRPr sz="1800">
              <a:solidFill>
                <a:srgbClr val="0F243E"/>
              </a:solidFill>
              <a:latin typeface="Calibri"/>
              <a:ea typeface="Calibri"/>
              <a:cs typeface="Calibri"/>
              <a:sym typeface="Calibri"/>
            </a:endParaRPr>
          </a:p>
        </p:txBody>
      </p:sp>
      <p:sp>
        <p:nvSpPr>
          <p:cNvPr id="401" name="Google Shape;401;p54"/>
          <p:cNvSpPr/>
          <p:nvPr/>
        </p:nvSpPr>
        <p:spPr>
          <a:xfrm>
            <a:off x="1640540" y="3727358"/>
            <a:ext cx="31298973" cy="51048"/>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02" name="Google Shape;402;p54"/>
          <p:cNvPicPr preferRelativeResize="0"/>
          <p:nvPr/>
        </p:nvPicPr>
        <p:blipFill rotWithShape="1">
          <a:blip r:embed="rId3">
            <a:alphaModFix/>
          </a:blip>
          <a:srcRect b="0" l="0" r="0" t="0"/>
          <a:stretch/>
        </p:blipFill>
        <p:spPr>
          <a:xfrm>
            <a:off x="1640540" y="3580868"/>
            <a:ext cx="5836025" cy="23918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5"/>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55"/>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409" name="Google Shape;409;p55"/>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55"/>
          <p:cNvSpPr/>
          <p:nvPr/>
        </p:nvSpPr>
        <p:spPr>
          <a:xfrm>
            <a:off x="578223" y="1183440"/>
            <a:ext cx="8189259" cy="1370119"/>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rgbClr val="0F243E"/>
                </a:solidFill>
                <a:latin typeface="Calibri"/>
                <a:ea typeface="Calibri"/>
                <a:cs typeface="Calibri"/>
                <a:sym typeface="Calibri"/>
              </a:rPr>
              <a:t>Ejemplo Inserción CLOB</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En el ejemplo se INSERTA datos relacionados con historial médico del paciente con rut 12876534-K, en un campo CLOB tipo de dato que reemplazó a LONG en versiones anteriores Oracle. </a:t>
            </a:r>
            <a:endParaRPr sz="1800">
              <a:solidFill>
                <a:srgbClr val="0F243E"/>
              </a:solidFill>
              <a:latin typeface="Calibri"/>
              <a:ea typeface="Calibri"/>
              <a:cs typeface="Calibri"/>
              <a:sym typeface="Calibri"/>
            </a:endParaRPr>
          </a:p>
        </p:txBody>
      </p:sp>
      <p:sp>
        <p:nvSpPr>
          <p:cNvPr id="411" name="Google Shape;411;p55"/>
          <p:cNvSpPr/>
          <p:nvPr/>
        </p:nvSpPr>
        <p:spPr>
          <a:xfrm>
            <a:off x="2043951" y="2859206"/>
            <a:ext cx="23649191"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2" name="Google Shape;412;p55"/>
          <p:cNvPicPr preferRelativeResize="0"/>
          <p:nvPr/>
        </p:nvPicPr>
        <p:blipFill rotWithShape="1">
          <a:blip r:embed="rId3">
            <a:alphaModFix/>
          </a:blip>
          <a:srcRect b="0" l="0" r="0" t="0"/>
          <a:stretch/>
        </p:blipFill>
        <p:spPr>
          <a:xfrm>
            <a:off x="2043951" y="2859207"/>
            <a:ext cx="4978859" cy="3060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56"/>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419" name="Google Shape;419;p56"/>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56"/>
          <p:cNvSpPr/>
          <p:nvPr/>
        </p:nvSpPr>
        <p:spPr>
          <a:xfrm>
            <a:off x="632013" y="1900131"/>
            <a:ext cx="3361764" cy="3603551"/>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rgbClr val="17365D"/>
                </a:solidFill>
                <a:latin typeface="Calibri"/>
                <a:ea typeface="Calibri"/>
                <a:cs typeface="Calibri"/>
                <a:sym typeface="Calibri"/>
              </a:rPr>
              <a:t>Ejemplo actualización CLOB</a:t>
            </a:r>
            <a:endParaRPr sz="16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En el ejemplo se ACTUALIZA el campo NOTAS_MEDICAS, datos relacionados con historial médico del paciente con rut 12876534-K.</a:t>
            </a:r>
            <a:endParaRPr sz="16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Se utiliza función WRITEAPPEND del paquete dbms_lob, que considera valor de CLOB recuperado de la tabla, cantidad de byte a ser agregados y el string a ser agregado al campo CLOB. </a:t>
            </a:r>
            <a:endParaRPr sz="1800">
              <a:solidFill>
                <a:srgbClr val="0F243E"/>
              </a:solidFill>
              <a:latin typeface="Calibri"/>
              <a:ea typeface="Calibri"/>
              <a:cs typeface="Calibri"/>
              <a:sym typeface="Calibri"/>
            </a:endParaRPr>
          </a:p>
        </p:txBody>
      </p:sp>
      <p:sp>
        <p:nvSpPr>
          <p:cNvPr id="421" name="Google Shape;421;p56"/>
          <p:cNvSpPr/>
          <p:nvPr/>
        </p:nvSpPr>
        <p:spPr>
          <a:xfrm>
            <a:off x="5567083" y="1927026"/>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2" name="Google Shape;422;p56"/>
          <p:cNvPicPr preferRelativeResize="0"/>
          <p:nvPr/>
        </p:nvPicPr>
        <p:blipFill rotWithShape="1">
          <a:blip r:embed="rId3">
            <a:alphaModFix/>
          </a:blip>
          <a:srcRect b="0" l="0" r="0" t="0"/>
          <a:stretch/>
        </p:blipFill>
        <p:spPr>
          <a:xfrm>
            <a:off x="4314572" y="2384225"/>
            <a:ext cx="4254655" cy="26853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57"/>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429" name="Google Shape;429;p57"/>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57"/>
          <p:cNvSpPr/>
          <p:nvPr/>
        </p:nvSpPr>
        <p:spPr>
          <a:xfrm>
            <a:off x="4419359" y="1927567"/>
            <a:ext cx="4227100" cy="358611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1800">
                <a:solidFill>
                  <a:srgbClr val="000000"/>
                </a:solidFill>
                <a:latin typeface="Calibri"/>
                <a:ea typeface="Calibri"/>
                <a:cs typeface="Calibri"/>
                <a:sym typeface="Calibri"/>
              </a:rPr>
              <a:t> </a:t>
            </a:r>
            <a:r>
              <a:rPr b="1" lang="es-ES" sz="1800">
                <a:solidFill>
                  <a:srgbClr val="17365D"/>
                </a:solidFill>
                <a:latin typeface="Calibri"/>
                <a:ea typeface="Calibri"/>
                <a:cs typeface="Calibri"/>
                <a:sym typeface="Calibri"/>
              </a:rPr>
              <a:t>Implementación de Variables BLOB</a:t>
            </a:r>
            <a:endParaRPr sz="1600">
              <a:solidFill>
                <a:srgbClr val="17365D"/>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Para trabajar con BLOB y BFILES se requiere de Objetos Directorios en la base de datos. Los Objetos Directorios no son objetos que le pertenecen a un esquema, todos los directorios creados son adueñados por el usuario SYS. Para crear directorios necesitamos el privilegio de sistema CREATE ANY DIRECTORY. Estos Objetos Directorios serán una referencia a una ubicación de un directorio del sistema operativo. </a:t>
            </a:r>
            <a:endParaRPr sz="1800">
              <a:solidFill>
                <a:srgbClr val="0F243E"/>
              </a:solidFill>
              <a:latin typeface="Calibri"/>
              <a:ea typeface="Calibri"/>
              <a:cs typeface="Calibri"/>
              <a:sym typeface="Calibri"/>
            </a:endParaRPr>
          </a:p>
        </p:txBody>
      </p:sp>
      <p:sp>
        <p:nvSpPr>
          <p:cNvPr id="431" name="Google Shape;431;p57"/>
          <p:cNvSpPr/>
          <p:nvPr/>
        </p:nvSpPr>
        <p:spPr>
          <a:xfrm>
            <a:off x="431581" y="2421157"/>
            <a:ext cx="10937478" cy="4823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32" name="Google Shape;432;p57"/>
          <p:cNvPicPr preferRelativeResize="0"/>
          <p:nvPr/>
        </p:nvPicPr>
        <p:blipFill rotWithShape="1">
          <a:blip r:embed="rId3">
            <a:alphaModFix/>
          </a:blip>
          <a:srcRect b="0" l="0" r="0" t="0"/>
          <a:stretch/>
        </p:blipFill>
        <p:spPr>
          <a:xfrm>
            <a:off x="431580" y="2312894"/>
            <a:ext cx="3987779" cy="21246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58"/>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439" name="Google Shape;439;p58"/>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58"/>
          <p:cNvSpPr/>
          <p:nvPr/>
        </p:nvSpPr>
        <p:spPr>
          <a:xfrm>
            <a:off x="712080" y="2490801"/>
            <a:ext cx="2958354" cy="2308324"/>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1800">
                <a:solidFill>
                  <a:srgbClr val="0F243E"/>
                </a:solidFill>
                <a:latin typeface="Calibri"/>
                <a:ea typeface="Calibri"/>
                <a:cs typeface="Calibri"/>
                <a:sym typeface="Calibri"/>
              </a:rPr>
              <a:t>En el ejemplo se crea director TMP y como usuario SYS se entregan permisos al usuario que tendrá acceso al directorio creado para manipular archivos en diferentes formatos, según sean definidos. </a:t>
            </a:r>
            <a:endParaRPr sz="1800">
              <a:solidFill>
                <a:srgbClr val="0F243E"/>
              </a:solidFill>
              <a:latin typeface="Calibri"/>
              <a:ea typeface="Calibri"/>
              <a:cs typeface="Calibri"/>
              <a:sym typeface="Calibri"/>
            </a:endParaRPr>
          </a:p>
        </p:txBody>
      </p:sp>
      <p:sp>
        <p:nvSpPr>
          <p:cNvPr id="441" name="Google Shape;441;p58"/>
          <p:cNvSpPr/>
          <p:nvPr/>
        </p:nvSpPr>
        <p:spPr>
          <a:xfrm>
            <a:off x="3966883" y="2136340"/>
            <a:ext cx="4840938"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2" name="Google Shape;442;p58"/>
          <p:cNvPicPr preferRelativeResize="0"/>
          <p:nvPr/>
        </p:nvPicPr>
        <p:blipFill rotWithShape="1">
          <a:blip r:embed="rId3">
            <a:alphaModFix/>
          </a:blip>
          <a:srcRect b="0" l="0" r="0" t="0"/>
          <a:stretch/>
        </p:blipFill>
        <p:spPr>
          <a:xfrm>
            <a:off x="3966882" y="2136341"/>
            <a:ext cx="4544491" cy="30172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59"/>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449" name="Google Shape;449;p59"/>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59"/>
          <p:cNvSpPr/>
          <p:nvPr/>
        </p:nvSpPr>
        <p:spPr>
          <a:xfrm>
            <a:off x="632011" y="1149995"/>
            <a:ext cx="8068235" cy="217598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600">
                <a:solidFill>
                  <a:srgbClr val="0F243E"/>
                </a:solidFill>
                <a:latin typeface="Calibri"/>
                <a:ea typeface="Calibri"/>
                <a:cs typeface="Calibri"/>
                <a:sym typeface="Calibri"/>
              </a:rPr>
              <a:t>En el ejemplo crea una tabla con un campo BLOB.</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600">
                <a:solidFill>
                  <a:srgbClr val="0F243E"/>
                </a:solidFill>
                <a:latin typeface="Calibri"/>
                <a:ea typeface="Calibri"/>
                <a:cs typeface="Calibri"/>
                <a:sym typeface="Calibri"/>
              </a:rPr>
              <a:t>Oracle recomienda que inicialicemos un campo BLOB con un LOB Locator vació y no dejarlo como NULL. La función EMPTY_BLOB permite este propósito.</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600">
                <a:solidFill>
                  <a:srgbClr val="0F243E"/>
                </a:solidFill>
                <a:latin typeface="Calibri"/>
                <a:ea typeface="Calibri"/>
                <a:cs typeface="Calibri"/>
                <a:sym typeface="Calibri"/>
              </a:rPr>
              <a:t>La sentencia INSERT inserta una fila y retorna BLOB. Posteriormente, se copia el contenido binario de la imagen en un campo BLOB.</a:t>
            </a:r>
            <a:endParaRPr sz="16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600">
                <a:solidFill>
                  <a:srgbClr val="0F243E"/>
                </a:solidFill>
                <a:latin typeface="Calibri"/>
                <a:ea typeface="Calibri"/>
                <a:cs typeface="Calibri"/>
                <a:sym typeface="Calibri"/>
              </a:rPr>
              <a:t>Finalmente, se consulta la tabla para verificar la inserción de archivo binario en campo BLOB.</a:t>
            </a:r>
            <a:endParaRPr sz="1600">
              <a:solidFill>
                <a:srgbClr val="0F243E"/>
              </a:solidFill>
              <a:latin typeface="Calibri"/>
              <a:ea typeface="Calibri"/>
              <a:cs typeface="Calibri"/>
              <a:sym typeface="Calibri"/>
            </a:endParaRPr>
          </a:p>
        </p:txBody>
      </p:sp>
      <p:sp>
        <p:nvSpPr>
          <p:cNvPr id="451" name="Google Shape;451;p59"/>
          <p:cNvSpPr/>
          <p:nvPr/>
        </p:nvSpPr>
        <p:spPr>
          <a:xfrm>
            <a:off x="2297514" y="3325975"/>
            <a:ext cx="26218320" cy="5232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2" name="Google Shape;452;p59"/>
          <p:cNvPicPr preferRelativeResize="0"/>
          <p:nvPr/>
        </p:nvPicPr>
        <p:blipFill rotWithShape="1">
          <a:blip r:embed="rId3">
            <a:alphaModFix/>
          </a:blip>
          <a:srcRect b="0" l="0" r="0" t="0"/>
          <a:stretch/>
        </p:blipFill>
        <p:spPr>
          <a:xfrm>
            <a:off x="2297513" y="3325975"/>
            <a:ext cx="4842875" cy="289778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60"/>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459" name="Google Shape;459;p60"/>
          <p:cNvSpPr/>
          <p:nvPr/>
        </p:nvSpPr>
        <p:spPr>
          <a:xfrm>
            <a:off x="1275537" y="2859207"/>
            <a:ext cx="3865958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60"/>
          <p:cNvSpPr/>
          <p:nvPr/>
        </p:nvSpPr>
        <p:spPr>
          <a:xfrm>
            <a:off x="564776" y="2251724"/>
            <a:ext cx="8014447" cy="2177006"/>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F243E"/>
                </a:solidFill>
                <a:latin typeface="Calibri"/>
                <a:ea typeface="Calibri"/>
                <a:cs typeface="Calibri"/>
                <a:sym typeface="Calibri"/>
              </a:rPr>
              <a:t>En el ejemplo se copia la información de un campo BLOB almacenado en la base de datos, en un archivo en el sistema operativo; para realizar esta labor se requiere el uso del paquete Oracle UTL_FILE.</a:t>
            </a:r>
            <a:endParaRPr sz="1600">
              <a:solidFill>
                <a:srgbClr val="0F243E"/>
              </a:solidFill>
              <a:latin typeface="Calibri"/>
              <a:ea typeface="Calibri"/>
              <a:cs typeface="Calibri"/>
              <a:sym typeface="Calibri"/>
            </a:endParaRPr>
          </a:p>
          <a:p>
            <a:pPr indent="0" lvl="0" marL="0" marR="0" rtl="0" algn="l">
              <a:spcBef>
                <a:spcPts val="1000"/>
              </a:spcBef>
              <a:spcAft>
                <a:spcPts val="0"/>
              </a:spcAft>
              <a:buNone/>
            </a:pPr>
            <a:r>
              <a:rPr lang="es-ES" sz="1800">
                <a:solidFill>
                  <a:srgbClr val="0F243E"/>
                </a:solidFill>
                <a:latin typeface="Calibri"/>
                <a:ea typeface="Calibri"/>
                <a:cs typeface="Calibri"/>
                <a:sym typeface="Calibri"/>
              </a:rPr>
              <a:t>Se creará un archivo en formato binario de 32kb, el criterio de salida es cuando el valor de offset sea el tamaño del archivo. </a:t>
            </a:r>
            <a:endParaRPr sz="1800">
              <a:solidFill>
                <a:srgbClr val="0F243E"/>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28"/>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175" name="Google Shape;175;p28"/>
          <p:cNvSpPr/>
          <p:nvPr/>
        </p:nvSpPr>
        <p:spPr>
          <a:xfrm>
            <a:off x="443750" y="1146700"/>
            <a:ext cx="8463300" cy="50169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rgbClr val="17365D"/>
              </a:buClr>
              <a:buSzPts val="2000"/>
              <a:buFont typeface="Arial"/>
              <a:buChar char="•"/>
            </a:pPr>
            <a:r>
              <a:rPr b="1" lang="es-ES" sz="2000">
                <a:solidFill>
                  <a:srgbClr val="17365D"/>
                </a:solidFill>
                <a:latin typeface="Calibri"/>
                <a:ea typeface="Calibri"/>
                <a:cs typeface="Calibri"/>
                <a:sym typeface="Calibri"/>
              </a:rPr>
              <a:t>TABLE: </a:t>
            </a:r>
            <a:r>
              <a:rPr lang="es-ES" sz="2000">
                <a:solidFill>
                  <a:srgbClr val="0F243E"/>
                </a:solidFill>
                <a:latin typeface="Calibri"/>
                <a:ea typeface="Calibri"/>
                <a:cs typeface="Calibri"/>
                <a:sym typeface="Calibri"/>
              </a:rPr>
              <a:t>Se utilizan para referenciar y manipular un grupo de datos como un solo objeto.</a:t>
            </a:r>
            <a:endParaRPr sz="2000">
              <a:solidFill>
                <a:srgbClr val="0F243E"/>
              </a:solidFill>
              <a:latin typeface="Calibri"/>
              <a:ea typeface="Calibri"/>
              <a:cs typeface="Calibri"/>
              <a:sym typeface="Calibri"/>
            </a:endParaRPr>
          </a:p>
          <a:p>
            <a:pPr indent="-342900" lvl="0" marL="342900" marR="0" rtl="0" algn="just">
              <a:spcBef>
                <a:spcPts val="0"/>
              </a:spcBef>
              <a:spcAft>
                <a:spcPts val="0"/>
              </a:spcAft>
              <a:buClr>
                <a:srgbClr val="17365D"/>
              </a:buClr>
              <a:buSzPts val="2000"/>
              <a:buFont typeface="Arial"/>
              <a:buChar char="•"/>
            </a:pPr>
            <a:r>
              <a:rPr b="1" lang="es-ES" sz="2000">
                <a:solidFill>
                  <a:srgbClr val="17365D"/>
                </a:solidFill>
                <a:latin typeface="Calibri"/>
                <a:ea typeface="Calibri"/>
                <a:cs typeface="Calibri"/>
                <a:sym typeface="Calibri"/>
              </a:rPr>
              <a:t>RECORD: </a:t>
            </a:r>
            <a:r>
              <a:rPr lang="es-ES" sz="2000">
                <a:solidFill>
                  <a:srgbClr val="0F243E"/>
                </a:solidFill>
                <a:latin typeface="Calibri"/>
                <a:ea typeface="Calibri"/>
                <a:cs typeface="Calibri"/>
                <a:sym typeface="Calibri"/>
              </a:rPr>
              <a:t>Se utilizan para tratar datos relacionados, pero diferentes, como una unidad lógica. </a:t>
            </a:r>
            <a:endParaRPr sz="2000">
              <a:solidFill>
                <a:srgbClr val="0F243E"/>
              </a:solidFill>
              <a:latin typeface="Calibri"/>
              <a:ea typeface="Calibri"/>
              <a:cs typeface="Calibri"/>
              <a:sym typeface="Calibri"/>
            </a:endParaRPr>
          </a:p>
          <a:p>
            <a:pPr indent="0" lvl="0" marL="0" marR="0" rtl="0" algn="just">
              <a:spcBef>
                <a:spcPts val="0"/>
              </a:spcBef>
              <a:spcAft>
                <a:spcPts val="0"/>
              </a:spcAft>
              <a:buNone/>
            </a:pPr>
            <a:r>
              <a:rPr lang="es-ES" sz="2000">
                <a:solidFill>
                  <a:srgbClr val="0F243E"/>
                </a:solidFill>
                <a:latin typeface="Calibri"/>
                <a:ea typeface="Calibri"/>
                <a:cs typeface="Calibri"/>
                <a:sym typeface="Calibri"/>
              </a:rPr>
              <a:t>Son grupo de elementos de datos relacionados almacenados en campos, 	cada campo con su propio nombre y tipo de dato.</a:t>
            </a:r>
            <a:endParaRPr sz="2000">
              <a:solidFill>
                <a:srgbClr val="0F243E"/>
              </a:solidFill>
              <a:latin typeface="Calibri"/>
              <a:ea typeface="Calibri"/>
              <a:cs typeface="Calibri"/>
              <a:sym typeface="Calibri"/>
            </a:endParaRPr>
          </a:p>
          <a:p>
            <a:pPr indent="0" lvl="0" marL="0" marR="0" rtl="0" algn="just">
              <a:spcBef>
                <a:spcPts val="0"/>
              </a:spcBef>
              <a:spcAft>
                <a:spcPts val="0"/>
              </a:spcAft>
              <a:buNone/>
            </a:pPr>
            <a:r>
              <a:rPr lang="es-ES" sz="2000">
                <a:solidFill>
                  <a:srgbClr val="0F243E"/>
                </a:solidFill>
                <a:latin typeface="Calibri"/>
                <a:ea typeface="Calibri"/>
                <a:cs typeface="Calibri"/>
                <a:sym typeface="Calibri"/>
              </a:rPr>
              <a:t>Son definidos por el usuario y pueden ser un subconjunto de una fila de una 	tabla.</a:t>
            </a:r>
            <a:endParaRPr sz="2000">
              <a:solidFill>
                <a:srgbClr val="0F243E"/>
              </a:solidFill>
              <a:latin typeface="Calibri"/>
              <a:ea typeface="Calibri"/>
              <a:cs typeface="Calibri"/>
              <a:sym typeface="Calibri"/>
            </a:endParaRPr>
          </a:p>
          <a:p>
            <a:pPr indent="0" lvl="0" marL="0" marR="0" rtl="0" algn="just">
              <a:spcBef>
                <a:spcPts val="0"/>
              </a:spcBef>
              <a:spcAft>
                <a:spcPts val="0"/>
              </a:spcAft>
              <a:buNone/>
            </a:pPr>
            <a:r>
              <a:rPr lang="es-ES" sz="2000">
                <a:solidFill>
                  <a:srgbClr val="0F243E"/>
                </a:solidFill>
                <a:latin typeface="Calibri"/>
                <a:ea typeface="Calibri"/>
                <a:cs typeface="Calibri"/>
                <a:sym typeface="Calibri"/>
              </a:rPr>
              <a:t>Son apropiados para extraer una fila de datos de una tabla para su 	procesamiento</a:t>
            </a:r>
            <a:endParaRPr sz="2000">
              <a:solidFill>
                <a:srgbClr val="0F243E"/>
              </a:solidFill>
              <a:latin typeface="Calibri"/>
              <a:ea typeface="Calibri"/>
              <a:cs typeface="Calibri"/>
              <a:sym typeface="Calibri"/>
            </a:endParaRPr>
          </a:p>
          <a:p>
            <a:pPr indent="-342900" lvl="0" marL="342900" marR="0" rtl="0" algn="l">
              <a:spcBef>
                <a:spcPts val="0"/>
              </a:spcBef>
              <a:spcAft>
                <a:spcPts val="0"/>
              </a:spcAft>
              <a:buClr>
                <a:srgbClr val="17365D"/>
              </a:buClr>
              <a:buSzPts val="2000"/>
              <a:buFont typeface="Arial"/>
              <a:buChar char="•"/>
            </a:pPr>
            <a:r>
              <a:rPr b="1" lang="es-ES" sz="2000">
                <a:solidFill>
                  <a:srgbClr val="17365D"/>
                </a:solidFill>
                <a:latin typeface="Calibri"/>
                <a:ea typeface="Calibri"/>
                <a:cs typeface="Calibri"/>
                <a:sym typeface="Calibri"/>
              </a:rPr>
              <a:t>NESTED TABLE: </a:t>
            </a:r>
            <a:r>
              <a:rPr lang="es-ES" sz="2000">
                <a:solidFill>
                  <a:srgbClr val="0F243E"/>
                </a:solidFill>
                <a:latin typeface="Calibri"/>
                <a:ea typeface="Calibri"/>
                <a:cs typeface="Calibri"/>
                <a:sym typeface="Calibri"/>
              </a:rPr>
              <a:t>Se utilizan para tratar datos como una sola unidad, son un</a:t>
            </a:r>
            <a:endParaRPr sz="2000">
              <a:solidFill>
                <a:srgbClr val="0F243E"/>
              </a:solidFill>
              <a:latin typeface="Calibri"/>
              <a:ea typeface="Calibri"/>
              <a:cs typeface="Calibri"/>
              <a:sym typeface="Calibri"/>
            </a:endParaRPr>
          </a:p>
          <a:p>
            <a:pPr indent="0" lvl="0" marL="0" marR="0" rtl="0" algn="l">
              <a:spcBef>
                <a:spcPts val="0"/>
              </a:spcBef>
              <a:spcAft>
                <a:spcPts val="0"/>
              </a:spcAft>
              <a:buNone/>
            </a:pPr>
            <a:r>
              <a:rPr lang="es-ES" sz="2000">
                <a:solidFill>
                  <a:srgbClr val="0F243E"/>
                </a:solidFill>
                <a:latin typeface="Calibri"/>
                <a:ea typeface="Calibri"/>
                <a:cs typeface="Calibri"/>
                <a:sym typeface="Calibri"/>
              </a:rPr>
              <a:t>tipo de dato válido a nivel de esquema.</a:t>
            </a:r>
            <a:endParaRPr sz="2000">
              <a:solidFill>
                <a:srgbClr val="0F243E"/>
              </a:solidFill>
              <a:latin typeface="Calibri"/>
              <a:ea typeface="Calibri"/>
              <a:cs typeface="Calibri"/>
              <a:sym typeface="Calibri"/>
            </a:endParaRPr>
          </a:p>
          <a:p>
            <a:pPr indent="0" lvl="0" marL="0" marR="0" rtl="0" algn="l">
              <a:spcBef>
                <a:spcPts val="0"/>
              </a:spcBef>
              <a:spcAft>
                <a:spcPts val="0"/>
              </a:spcAft>
              <a:buNone/>
            </a:pPr>
            <a:r>
              <a:rPr lang="es-ES" sz="2000">
                <a:solidFill>
                  <a:srgbClr val="0F243E"/>
                </a:solidFill>
                <a:latin typeface="Calibri"/>
                <a:ea typeface="Calibri"/>
                <a:cs typeface="Calibri"/>
                <a:sym typeface="Calibri"/>
              </a:rPr>
              <a:t>El tamaño de un NESTED Table aumentar de forma dinámica, aunque el 	tamaño máximo es de 2 GB.</a:t>
            </a:r>
            <a:endParaRPr sz="2000">
              <a:solidFill>
                <a:srgbClr val="0F243E"/>
              </a:solidFill>
              <a:latin typeface="Calibri"/>
              <a:ea typeface="Calibri"/>
              <a:cs typeface="Calibri"/>
              <a:sym typeface="Calibri"/>
            </a:endParaRPr>
          </a:p>
          <a:p>
            <a:pPr indent="-342900" lvl="0" marL="342900" marR="0" rtl="0" algn="l">
              <a:spcBef>
                <a:spcPts val="0"/>
              </a:spcBef>
              <a:spcAft>
                <a:spcPts val="0"/>
              </a:spcAft>
              <a:buClr>
                <a:srgbClr val="17365D"/>
              </a:buClr>
              <a:buSzPts val="2000"/>
              <a:buFont typeface="Arial"/>
              <a:buChar char="•"/>
            </a:pPr>
            <a:r>
              <a:rPr b="1" lang="es-ES" sz="2000">
                <a:solidFill>
                  <a:srgbClr val="17365D"/>
                </a:solidFill>
                <a:latin typeface="Calibri"/>
                <a:ea typeface="Calibri"/>
                <a:cs typeface="Calibri"/>
                <a:sym typeface="Calibri"/>
              </a:rPr>
              <a:t>VARRAY: </a:t>
            </a:r>
            <a:r>
              <a:rPr lang="es-ES" sz="2000">
                <a:solidFill>
                  <a:srgbClr val="0F243E"/>
                </a:solidFill>
                <a:latin typeface="Calibri"/>
                <a:ea typeface="Calibri"/>
                <a:cs typeface="Calibri"/>
                <a:sym typeface="Calibri"/>
              </a:rPr>
              <a:t>Se utilizan para tratar datos como una sola unidad, corresponden </a:t>
            </a:r>
            <a:endParaRPr sz="2000">
              <a:solidFill>
                <a:srgbClr val="0F243E"/>
              </a:solidFill>
              <a:latin typeface="Calibri"/>
              <a:ea typeface="Calibri"/>
              <a:cs typeface="Calibri"/>
              <a:sym typeface="Calibri"/>
            </a:endParaRPr>
          </a:p>
          <a:p>
            <a:pPr indent="0" lvl="0" marL="0" marR="0" rtl="0" algn="l">
              <a:spcBef>
                <a:spcPts val="0"/>
              </a:spcBef>
              <a:spcAft>
                <a:spcPts val="0"/>
              </a:spcAft>
              <a:buNone/>
            </a:pPr>
            <a:r>
              <a:rPr lang="es-ES" sz="2000">
                <a:solidFill>
                  <a:srgbClr val="0F243E"/>
                </a:solidFill>
                <a:latin typeface="Calibri"/>
                <a:ea typeface="Calibri"/>
                <a:cs typeface="Calibri"/>
                <a:sym typeface="Calibri"/>
              </a:rPr>
              <a:t>una matriz de tamaño variable. </a:t>
            </a:r>
            <a:endParaRPr sz="20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29"/>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182" name="Google Shape;182;p29"/>
          <p:cNvSpPr/>
          <p:nvPr/>
        </p:nvSpPr>
        <p:spPr>
          <a:xfrm>
            <a:off x="537883" y="1144013"/>
            <a:ext cx="8162364" cy="27340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ES" sz="2000">
                <a:solidFill>
                  <a:srgbClr val="17365D"/>
                </a:solidFill>
                <a:latin typeface="Calibri"/>
                <a:ea typeface="Calibri"/>
                <a:cs typeface="Calibri"/>
                <a:sym typeface="Calibri"/>
              </a:rPr>
              <a:t>Creación de un RECORD (Registros) PL/SQL</a:t>
            </a:r>
            <a:endParaRPr b="1" sz="2000">
              <a:solidFill>
                <a:srgbClr val="17365D"/>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2000">
                <a:solidFill>
                  <a:srgbClr val="0F243E"/>
                </a:solidFill>
                <a:latin typeface="Calibri"/>
                <a:ea typeface="Calibri"/>
                <a:cs typeface="Calibri"/>
                <a:sym typeface="Calibri"/>
              </a:rPr>
              <a:t>Como estos no son tipos de datos predefinidos, como son para las variables escalares, primero se debe definir el tipo registro y después declarar un identificador usando el tipo definido. Por lo tanto, para poder trabajar con un Registro PL/SQL se deben efectuar dos pasos:</a:t>
            </a:r>
            <a:endParaRPr sz="20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2000"/>
              <a:buFont typeface="Calibri"/>
              <a:buAutoNum type="arabicParenR"/>
            </a:pPr>
            <a:r>
              <a:rPr lang="es-ES" sz="2000">
                <a:solidFill>
                  <a:srgbClr val="0F243E"/>
                </a:solidFill>
                <a:latin typeface="Calibri"/>
                <a:ea typeface="Calibri"/>
                <a:cs typeface="Calibri"/>
                <a:sym typeface="Calibri"/>
              </a:rPr>
              <a:t>Definir el Tipo Registro en la sección declarativa de un bloque PL/SQL.</a:t>
            </a:r>
            <a:endParaRPr/>
          </a:p>
          <a:p>
            <a:pPr indent="-342900" lvl="0" marL="342900" marR="0" rtl="0" algn="just">
              <a:spcBef>
                <a:spcPts val="0"/>
              </a:spcBef>
              <a:spcAft>
                <a:spcPts val="0"/>
              </a:spcAft>
              <a:buClr>
                <a:srgbClr val="0F243E"/>
              </a:buClr>
              <a:buSzPts val="2000"/>
              <a:buFont typeface="Calibri"/>
              <a:buAutoNum type="arabicParenR"/>
            </a:pPr>
            <a:r>
              <a:rPr lang="es-ES" sz="2000">
                <a:solidFill>
                  <a:srgbClr val="0F243E"/>
                </a:solidFill>
                <a:latin typeface="Calibri"/>
                <a:ea typeface="Calibri"/>
                <a:cs typeface="Calibri"/>
                <a:sym typeface="Calibri"/>
              </a:rPr>
              <a:t>Declarar una variable del Tipo Registro definido. </a:t>
            </a:r>
            <a:endParaRPr sz="2000">
              <a:solidFill>
                <a:srgbClr val="0F243E"/>
              </a:solidFill>
              <a:latin typeface="Calibri"/>
              <a:ea typeface="Calibri"/>
              <a:cs typeface="Calibri"/>
              <a:sym typeface="Calibri"/>
            </a:endParaRPr>
          </a:p>
        </p:txBody>
      </p:sp>
      <p:pic>
        <p:nvPicPr>
          <p:cNvPr id="183" name="Google Shape;183;p29"/>
          <p:cNvPicPr preferRelativeResize="0"/>
          <p:nvPr/>
        </p:nvPicPr>
        <p:blipFill rotWithShape="1">
          <a:blip r:embed="rId3">
            <a:alphaModFix/>
          </a:blip>
          <a:srcRect b="0" l="0" r="0" t="0"/>
          <a:stretch/>
        </p:blipFill>
        <p:spPr>
          <a:xfrm>
            <a:off x="1619278" y="3878095"/>
            <a:ext cx="5999573" cy="21288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9" name="Google Shape;189;p30"/>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190" name="Google Shape;190;p30"/>
          <p:cNvSpPr/>
          <p:nvPr/>
        </p:nvSpPr>
        <p:spPr>
          <a:xfrm>
            <a:off x="4773705" y="1061541"/>
            <a:ext cx="4249271" cy="579645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1600">
                <a:solidFill>
                  <a:srgbClr val="17365D"/>
                </a:solidFill>
                <a:latin typeface="Calibri"/>
                <a:ea typeface="Calibri"/>
                <a:cs typeface="Calibri"/>
                <a:sym typeface="Calibri"/>
              </a:rPr>
              <a:t>En la sintaxis para definir el Tipo Registro</a:t>
            </a:r>
            <a:endParaRPr b="1" sz="1600">
              <a:solidFill>
                <a:srgbClr val="17365D"/>
              </a:solidFill>
              <a:latin typeface="Calibri"/>
              <a:ea typeface="Calibri"/>
              <a:cs typeface="Calibri"/>
              <a:sym typeface="Calibri"/>
            </a:endParaRPr>
          </a:p>
          <a:p>
            <a:pPr indent="-342900" lvl="0" marL="342900" marR="0" rtl="0" algn="just">
              <a:spcBef>
                <a:spcPts val="1000"/>
              </a:spcBef>
              <a:spcAft>
                <a:spcPts val="0"/>
              </a:spcAft>
              <a:buClr>
                <a:srgbClr val="17365D"/>
              </a:buClr>
              <a:buSzPts val="1600"/>
              <a:buFont typeface="Courier New"/>
              <a:buChar char="o"/>
            </a:pPr>
            <a:r>
              <a:rPr b="1" lang="es-ES" sz="1600">
                <a:solidFill>
                  <a:srgbClr val="17365D"/>
                </a:solidFill>
                <a:latin typeface="Calibri"/>
                <a:ea typeface="Calibri"/>
                <a:cs typeface="Calibri"/>
                <a:sym typeface="Calibri"/>
              </a:rPr>
              <a:t>nombre_tipo: </a:t>
            </a:r>
            <a:r>
              <a:rPr lang="es-ES" sz="1600">
                <a:solidFill>
                  <a:srgbClr val="0F243E"/>
                </a:solidFill>
                <a:latin typeface="Calibri"/>
                <a:ea typeface="Calibri"/>
                <a:cs typeface="Calibri"/>
                <a:sym typeface="Calibri"/>
              </a:rPr>
              <a:t>es el nombre del tipo registro PL/SQL (RECORD), este identificador es usado para declarar registros.</a:t>
            </a:r>
            <a:endParaRPr sz="16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17365D"/>
              </a:buClr>
              <a:buSzPts val="1600"/>
              <a:buFont typeface="Courier New"/>
              <a:buChar char="o"/>
            </a:pPr>
            <a:r>
              <a:rPr b="1" lang="es-ES" sz="1600">
                <a:solidFill>
                  <a:srgbClr val="17365D"/>
                </a:solidFill>
                <a:latin typeface="Calibri"/>
                <a:ea typeface="Calibri"/>
                <a:cs typeface="Calibri"/>
                <a:sym typeface="Calibri"/>
              </a:rPr>
              <a:t>declaración_campo:</a:t>
            </a:r>
            <a:endParaRPr b="1" sz="1600">
              <a:solidFill>
                <a:srgbClr val="17365D"/>
              </a:solidFill>
              <a:latin typeface="Calibri"/>
              <a:ea typeface="Calibri"/>
              <a:cs typeface="Calibri"/>
              <a:sym typeface="Calibri"/>
            </a:endParaRPr>
          </a:p>
          <a:p>
            <a:pPr indent="-285750" lvl="0" marL="285750" marR="0" rtl="0" algn="just">
              <a:spcBef>
                <a:spcPts val="1000"/>
              </a:spcBef>
              <a:spcAft>
                <a:spcPts val="0"/>
              </a:spcAft>
              <a:buClr>
                <a:srgbClr val="0F243E"/>
              </a:buClr>
              <a:buSzPts val="1600"/>
              <a:buFont typeface="Arial"/>
              <a:buChar char="•"/>
            </a:pPr>
            <a:r>
              <a:rPr lang="es-ES" sz="1600">
                <a:solidFill>
                  <a:srgbClr val="0F243E"/>
                </a:solidFill>
                <a:latin typeface="Calibri"/>
                <a:ea typeface="Calibri"/>
                <a:cs typeface="Calibri"/>
                <a:sym typeface="Calibri"/>
              </a:rPr>
              <a:t>nombre_campo : es el nombre de el o los campos en el registro.</a:t>
            </a:r>
            <a:endParaRPr sz="16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0F243E"/>
              </a:buClr>
              <a:buSzPts val="1600"/>
              <a:buFont typeface="Arial"/>
              <a:buChar char="•"/>
            </a:pPr>
            <a:r>
              <a:rPr lang="es-ES" sz="1600">
                <a:solidFill>
                  <a:srgbClr val="0F243E"/>
                </a:solidFill>
                <a:latin typeface="Calibri"/>
                <a:ea typeface="Calibri"/>
                <a:cs typeface="Calibri"/>
                <a:sym typeface="Calibri"/>
              </a:rPr>
              <a:t>tipo_campo : es el tipo de dato del campo (cualquier tipo de dato PL/SQL excepto REF CURSOR. Se puede usar el atributo %TYPE y %ROWTYPE). Se puede usar NOT NULL y DEFAULT.</a:t>
            </a:r>
            <a:endParaRPr sz="16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0F243E"/>
              </a:buClr>
              <a:buSzPts val="1600"/>
              <a:buFont typeface="Arial"/>
              <a:buChar char="•"/>
            </a:pPr>
            <a:r>
              <a:rPr lang="es-ES" sz="1600">
                <a:solidFill>
                  <a:srgbClr val="0F243E"/>
                </a:solidFill>
                <a:latin typeface="Calibri"/>
                <a:ea typeface="Calibri"/>
                <a:cs typeface="Calibri"/>
                <a:sym typeface="Calibri"/>
              </a:rPr>
              <a:t>expr : valor inicial.</a:t>
            </a:r>
            <a:endParaRPr/>
          </a:p>
          <a:p>
            <a:pPr indent="0" lvl="0" marL="0" marR="0" rtl="0" algn="just">
              <a:spcBef>
                <a:spcPts val="1000"/>
              </a:spcBef>
              <a:spcAft>
                <a:spcPts val="0"/>
              </a:spcAft>
              <a:buNone/>
            </a:pPr>
            <a:r>
              <a:rPr b="1" lang="es-ES" sz="1600">
                <a:solidFill>
                  <a:srgbClr val="17365D"/>
                </a:solidFill>
                <a:latin typeface="Calibri"/>
                <a:ea typeface="Calibri"/>
                <a:cs typeface="Calibri"/>
                <a:sym typeface="Calibri"/>
              </a:rPr>
              <a:t>En la sintaxis para declarar una variable del Tipo de Registro definido:</a:t>
            </a:r>
            <a:endParaRPr b="1" sz="1600">
              <a:solidFill>
                <a:srgbClr val="17365D"/>
              </a:solidFill>
              <a:latin typeface="Calibri"/>
              <a:ea typeface="Calibri"/>
              <a:cs typeface="Calibri"/>
              <a:sym typeface="Calibri"/>
            </a:endParaRPr>
          </a:p>
          <a:p>
            <a:pPr indent="-342900" lvl="0" marL="342900" marR="0" rtl="0" algn="just">
              <a:spcBef>
                <a:spcPts val="1000"/>
              </a:spcBef>
              <a:spcAft>
                <a:spcPts val="0"/>
              </a:spcAft>
              <a:buClr>
                <a:srgbClr val="17365D"/>
              </a:buClr>
              <a:buSzPts val="1600"/>
              <a:buFont typeface="Courier New"/>
              <a:buChar char="o"/>
            </a:pPr>
            <a:r>
              <a:rPr b="1" lang="es-ES" sz="1600">
                <a:solidFill>
                  <a:srgbClr val="17365D"/>
                </a:solidFill>
                <a:latin typeface="Calibri"/>
                <a:ea typeface="Calibri"/>
                <a:cs typeface="Calibri"/>
                <a:sym typeface="Calibri"/>
              </a:rPr>
              <a:t>identificador: </a:t>
            </a:r>
            <a:r>
              <a:rPr lang="es-ES" sz="1600">
                <a:solidFill>
                  <a:srgbClr val="0F243E"/>
                </a:solidFill>
                <a:latin typeface="Calibri"/>
                <a:ea typeface="Calibri"/>
                <a:cs typeface="Calibri"/>
                <a:sym typeface="Calibri"/>
              </a:rPr>
              <a:t>es el nombre de la variable a la que se asociará el tipo registro PL/SQL.</a:t>
            </a:r>
            <a:endParaRPr sz="16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17365D"/>
              </a:buClr>
              <a:buSzPts val="1600"/>
              <a:buFont typeface="Courier New"/>
              <a:buChar char="o"/>
            </a:pPr>
            <a:r>
              <a:rPr b="1" lang="es-ES" sz="1600">
                <a:solidFill>
                  <a:srgbClr val="17365D"/>
                </a:solidFill>
                <a:latin typeface="Calibri"/>
                <a:ea typeface="Calibri"/>
                <a:cs typeface="Calibri"/>
                <a:sym typeface="Calibri"/>
              </a:rPr>
              <a:t>nombre_tipo: </a:t>
            </a:r>
            <a:r>
              <a:rPr lang="es-ES" sz="1600">
                <a:solidFill>
                  <a:srgbClr val="0F243E"/>
                </a:solidFill>
                <a:latin typeface="Calibri"/>
                <a:ea typeface="Calibri"/>
                <a:cs typeface="Calibri"/>
                <a:sym typeface="Calibri"/>
              </a:rPr>
              <a:t>es el tipo registro PL/SQL definido anteriormente</a:t>
            </a:r>
            <a:r>
              <a:rPr lang="es-ES" sz="1400">
                <a:solidFill>
                  <a:srgbClr val="0F243E"/>
                </a:solidFill>
                <a:latin typeface="Calibri"/>
                <a:ea typeface="Calibri"/>
                <a:cs typeface="Calibri"/>
                <a:sym typeface="Calibri"/>
              </a:rPr>
              <a:t>. </a:t>
            </a:r>
            <a:endParaRPr/>
          </a:p>
        </p:txBody>
      </p:sp>
      <p:pic>
        <p:nvPicPr>
          <p:cNvPr id="191" name="Google Shape;191;p30"/>
          <p:cNvPicPr preferRelativeResize="0"/>
          <p:nvPr/>
        </p:nvPicPr>
        <p:blipFill rotWithShape="1">
          <a:blip r:embed="rId3">
            <a:alphaModFix/>
          </a:blip>
          <a:srcRect b="0" l="0" r="0" t="0"/>
          <a:stretch/>
        </p:blipFill>
        <p:spPr>
          <a:xfrm>
            <a:off x="70398" y="2669176"/>
            <a:ext cx="4587633" cy="18208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31"/>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198" name="Google Shape;198;p31"/>
          <p:cNvSpPr/>
          <p:nvPr/>
        </p:nvSpPr>
        <p:spPr>
          <a:xfrm>
            <a:off x="573750" y="1305500"/>
            <a:ext cx="3807600" cy="4998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1800">
                <a:solidFill>
                  <a:srgbClr val="0F243E"/>
                </a:solidFill>
                <a:latin typeface="Calibri"/>
                <a:ea typeface="Calibri"/>
                <a:cs typeface="Calibri"/>
                <a:sym typeface="Calibri"/>
              </a:rPr>
              <a:t>En el ejemplo N° 1, se define un tipo </a:t>
            </a:r>
            <a:r>
              <a:rPr i="1" lang="es-ES" sz="1800">
                <a:solidFill>
                  <a:srgbClr val="0F243E"/>
                </a:solidFill>
                <a:latin typeface="Calibri"/>
                <a:ea typeface="Calibri"/>
                <a:cs typeface="Calibri"/>
                <a:sym typeface="Calibri"/>
              </a:rPr>
              <a:t>Registro PL/SQL </a:t>
            </a:r>
            <a:r>
              <a:rPr lang="es-ES" sz="1800">
                <a:solidFill>
                  <a:srgbClr val="0F243E"/>
                </a:solidFill>
                <a:latin typeface="Calibri"/>
                <a:ea typeface="Calibri"/>
                <a:cs typeface="Calibri"/>
                <a:sym typeface="Calibri"/>
              </a:rPr>
              <a:t>tipo_registro_empleado con los campos last_name, job_id y salary. Posteriormente se define la variable registro_empleado a la que se le asocia el tipo Registro PL/SQL definido anteriormente. </a:t>
            </a:r>
            <a:endParaRPr sz="1800">
              <a:solidFill>
                <a:srgbClr val="0F243E"/>
              </a:solidFill>
              <a:latin typeface="Calibri"/>
              <a:ea typeface="Calibri"/>
              <a:cs typeface="Calibri"/>
              <a:sym typeface="Calibri"/>
            </a:endParaRPr>
          </a:p>
          <a:p>
            <a:pPr indent="0" lvl="0" marL="0" marR="0" rtl="0" algn="just">
              <a:spcBef>
                <a:spcPts val="0"/>
              </a:spcBef>
              <a:spcAft>
                <a:spcPts val="0"/>
              </a:spcAft>
              <a:buNone/>
            </a:pPr>
            <a:r>
              <a:t/>
            </a:r>
            <a:endParaRPr sz="1800">
              <a:solidFill>
                <a:srgbClr val="0F243E"/>
              </a:solidFill>
              <a:latin typeface="Calibri"/>
              <a:ea typeface="Calibri"/>
              <a:cs typeface="Calibri"/>
              <a:sym typeface="Calibri"/>
            </a:endParaRPr>
          </a:p>
          <a:p>
            <a:pPr indent="0" lvl="0" marL="0" marR="0" rtl="0" algn="just">
              <a:spcBef>
                <a:spcPts val="0"/>
              </a:spcBef>
              <a:spcAft>
                <a:spcPts val="0"/>
              </a:spcAft>
              <a:buNone/>
            </a:pPr>
            <a:r>
              <a:rPr lang="es-ES" sz="1800">
                <a:solidFill>
                  <a:srgbClr val="0F243E"/>
                </a:solidFill>
                <a:latin typeface="Calibri"/>
                <a:ea typeface="Calibri"/>
                <a:cs typeface="Calibri"/>
                <a:sym typeface="Calibri"/>
              </a:rPr>
              <a:t>Las variables de tipo Record, permitirán manipulación de datos, para cada uno de los campos definidos al momento de la declaración, pudiendo ser referenciados en forma individual, según sea necesario, a través del nombre de record y campo específico. </a:t>
            </a:r>
            <a:endParaRPr sz="1800">
              <a:solidFill>
                <a:srgbClr val="0F243E"/>
              </a:solidFill>
              <a:latin typeface="Calibri"/>
              <a:ea typeface="Calibri"/>
              <a:cs typeface="Calibri"/>
              <a:sym typeface="Calibri"/>
            </a:endParaRPr>
          </a:p>
        </p:txBody>
      </p:sp>
      <p:sp>
        <p:nvSpPr>
          <p:cNvPr id="199" name="Google Shape;199;p31"/>
          <p:cNvSpPr/>
          <p:nvPr/>
        </p:nvSpPr>
        <p:spPr>
          <a:xfrm>
            <a:off x="3281082" y="4854388"/>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0" name="Google Shape;200;p31"/>
          <p:cNvPicPr preferRelativeResize="0"/>
          <p:nvPr/>
        </p:nvPicPr>
        <p:blipFill rotWithShape="1">
          <a:blip r:embed="rId3">
            <a:alphaModFix/>
          </a:blip>
          <a:srcRect b="0" l="0" r="0" t="0"/>
          <a:stretch/>
        </p:blipFill>
        <p:spPr>
          <a:xfrm>
            <a:off x="4381244" y="2771323"/>
            <a:ext cx="4762756" cy="22642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32"/>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07" name="Google Shape;207;p32"/>
          <p:cNvSpPr/>
          <p:nvPr/>
        </p:nvSpPr>
        <p:spPr>
          <a:xfrm>
            <a:off x="572068" y="1375254"/>
            <a:ext cx="8162400" cy="23673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1800">
                <a:solidFill>
                  <a:srgbClr val="0F243E"/>
                </a:solidFill>
                <a:latin typeface="Calibri"/>
                <a:ea typeface="Calibri"/>
                <a:cs typeface="Calibri"/>
                <a:sym typeface="Calibri"/>
              </a:rPr>
              <a:t>En el ejemplo N° 2, se define el tipo </a:t>
            </a:r>
            <a:r>
              <a:rPr i="1" lang="es-ES" sz="1800">
                <a:solidFill>
                  <a:srgbClr val="0F243E"/>
                </a:solidFill>
                <a:latin typeface="Calibri"/>
                <a:ea typeface="Calibri"/>
                <a:cs typeface="Calibri"/>
                <a:sym typeface="Calibri"/>
              </a:rPr>
              <a:t>Registro PL/SQL </a:t>
            </a:r>
            <a:r>
              <a:rPr lang="es-ES" sz="1800">
                <a:solidFill>
                  <a:srgbClr val="0F243E"/>
                </a:solidFill>
                <a:latin typeface="Calibri"/>
                <a:ea typeface="Calibri"/>
                <a:cs typeface="Calibri"/>
                <a:sym typeface="Calibri"/>
              </a:rPr>
              <a:t>tipo_reg_empleado con los campos id_emp no nulo con valor por defecto de 100, apell_emp y job_emp en los que se utiliza el atributo %TYPE para definir sus tipos de datos que en este caso corresponden a las columnas last_name y job_id de tabla employees respectivamente. </a:t>
            </a:r>
            <a:endParaRPr sz="1800">
              <a:solidFill>
                <a:srgbClr val="0F243E"/>
              </a:solidFill>
              <a:latin typeface="Calibri"/>
              <a:ea typeface="Calibri"/>
              <a:cs typeface="Calibri"/>
              <a:sym typeface="Calibri"/>
            </a:endParaRPr>
          </a:p>
          <a:p>
            <a:pPr indent="0" lvl="0" marL="0" marR="0" rtl="0" algn="just">
              <a:spcBef>
                <a:spcPts val="1000"/>
              </a:spcBef>
              <a:spcAft>
                <a:spcPts val="0"/>
              </a:spcAft>
              <a:buNone/>
            </a:pPr>
            <a:r>
              <a:rPr lang="es-ES" sz="1800">
                <a:solidFill>
                  <a:srgbClr val="0F243E"/>
                </a:solidFill>
                <a:latin typeface="Calibri"/>
                <a:ea typeface="Calibri"/>
                <a:cs typeface="Calibri"/>
                <a:sym typeface="Calibri"/>
              </a:rPr>
              <a:t>Posteriormente se define la variable reg_empleado a la que se le asocia el tipo Registro PL/SQL definido anteriormente. </a:t>
            </a:r>
            <a:endParaRPr sz="1800">
              <a:solidFill>
                <a:srgbClr val="0F243E"/>
              </a:solidFill>
              <a:latin typeface="Calibri"/>
              <a:ea typeface="Calibri"/>
              <a:cs typeface="Calibri"/>
              <a:sym typeface="Calibri"/>
            </a:endParaRPr>
          </a:p>
        </p:txBody>
      </p:sp>
      <p:sp>
        <p:nvSpPr>
          <p:cNvPr id="208" name="Google Shape;208;p32"/>
          <p:cNvSpPr/>
          <p:nvPr/>
        </p:nvSpPr>
        <p:spPr>
          <a:xfrm>
            <a:off x="2232212" y="3742570"/>
            <a:ext cx="2687775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9" name="Google Shape;209;p32"/>
          <p:cNvPicPr preferRelativeResize="0"/>
          <p:nvPr/>
        </p:nvPicPr>
        <p:blipFill rotWithShape="1">
          <a:blip r:embed="rId3">
            <a:alphaModFix/>
          </a:blip>
          <a:srcRect b="0" l="0" r="0" t="0"/>
          <a:stretch/>
        </p:blipFill>
        <p:spPr>
          <a:xfrm>
            <a:off x="2205318" y="3742570"/>
            <a:ext cx="4733364" cy="18623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33"/>
          <p:cNvSpPr/>
          <p:nvPr/>
        </p:nvSpPr>
        <p:spPr>
          <a:xfrm>
            <a:off x="5105400" y="399701"/>
            <a:ext cx="3216396"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s-ES" sz="1800">
                <a:solidFill>
                  <a:schemeClr val="lt1"/>
                </a:solidFill>
                <a:latin typeface="Calibri"/>
                <a:ea typeface="Calibri"/>
                <a:cs typeface="Calibri"/>
                <a:sym typeface="Calibri"/>
              </a:rPr>
              <a:t>Uso de Variables de tipo compuestas y LOB</a:t>
            </a:r>
            <a:endParaRPr b="1" sz="1800">
              <a:solidFill>
                <a:schemeClr val="lt1"/>
              </a:solidFill>
              <a:latin typeface="Candara"/>
              <a:ea typeface="Candara"/>
              <a:cs typeface="Candara"/>
              <a:sym typeface="Candara"/>
            </a:endParaRPr>
          </a:p>
        </p:txBody>
      </p:sp>
      <p:sp>
        <p:nvSpPr>
          <p:cNvPr id="216" name="Google Shape;216;p33"/>
          <p:cNvSpPr/>
          <p:nvPr/>
        </p:nvSpPr>
        <p:spPr>
          <a:xfrm>
            <a:off x="4141695" y="1903986"/>
            <a:ext cx="4329952" cy="3219343"/>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15000"/>
              </a:lnSpc>
              <a:spcBef>
                <a:spcPts val="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Los campos en el registro deben ser accesados por su nombre. </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Para referenciar o inicializar un campo individual.</a:t>
            </a:r>
            <a:endParaRPr sz="1800">
              <a:solidFill>
                <a:srgbClr val="0F243E"/>
              </a:solidFill>
              <a:latin typeface="Calibri"/>
              <a:ea typeface="Calibri"/>
              <a:cs typeface="Calibri"/>
              <a:sym typeface="Calibri"/>
            </a:endParaRPr>
          </a:p>
          <a:p>
            <a:pPr indent="-285750" lvl="0" marL="285750" marR="0" rtl="0" algn="just">
              <a:lnSpc>
                <a:spcPct val="115000"/>
              </a:lnSpc>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En el primer ejemplo, se hace referencia al campo job_id del registro_empleado.</a:t>
            </a:r>
            <a:endParaRPr sz="1800">
              <a:solidFill>
                <a:srgbClr val="0F243E"/>
              </a:solidFill>
              <a:latin typeface="Calibri"/>
              <a:ea typeface="Calibri"/>
              <a:cs typeface="Calibri"/>
              <a:sym typeface="Calibri"/>
            </a:endParaRPr>
          </a:p>
          <a:p>
            <a:pPr indent="-285750" lvl="0" marL="285750" marR="0" rtl="0" algn="just">
              <a:spcBef>
                <a:spcPts val="1000"/>
              </a:spcBef>
              <a:spcAft>
                <a:spcPts val="0"/>
              </a:spcAft>
              <a:buClr>
                <a:srgbClr val="0F243E"/>
              </a:buClr>
              <a:buSzPts val="1800"/>
              <a:buFont typeface="Arial"/>
              <a:buChar char="•"/>
            </a:pPr>
            <a:r>
              <a:rPr lang="es-ES" sz="1800">
                <a:solidFill>
                  <a:srgbClr val="0F243E"/>
                </a:solidFill>
                <a:latin typeface="Calibri"/>
                <a:ea typeface="Calibri"/>
                <a:cs typeface="Calibri"/>
                <a:sym typeface="Calibri"/>
              </a:rPr>
              <a:t>En el segundo ejemplo, se asigna al valor ST_CLERK al campo job_id del registro registro_empleado. </a:t>
            </a:r>
            <a:endParaRPr sz="1800">
              <a:solidFill>
                <a:srgbClr val="0F243E"/>
              </a:solidFill>
              <a:latin typeface="Calibri"/>
              <a:ea typeface="Calibri"/>
              <a:cs typeface="Calibri"/>
              <a:sym typeface="Calibri"/>
            </a:endParaRPr>
          </a:p>
        </p:txBody>
      </p:sp>
      <p:pic>
        <p:nvPicPr>
          <p:cNvPr id="217" name="Google Shape;217;p33"/>
          <p:cNvPicPr preferRelativeResize="0"/>
          <p:nvPr/>
        </p:nvPicPr>
        <p:blipFill rotWithShape="1">
          <a:blip r:embed="rId3">
            <a:alphaModFix/>
          </a:blip>
          <a:srcRect b="0" l="0" r="0" t="0"/>
          <a:stretch/>
        </p:blipFill>
        <p:spPr>
          <a:xfrm>
            <a:off x="670166" y="1856441"/>
            <a:ext cx="3337057" cy="32668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